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3004800" cy="9759950"/>
  <p:notesSz cx="13004800" cy="97599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92987" y="3273628"/>
            <a:ext cx="11018824" cy="2448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5465572"/>
            <a:ext cx="9103360" cy="2439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50240" y="2244788"/>
            <a:ext cx="5657088" cy="64415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697472" y="2244788"/>
            <a:ext cx="5657088" cy="64415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885442"/>
            <a:ext cx="13002895" cy="8871585"/>
          </a:xfrm>
          <a:custGeom>
            <a:avLst/>
            <a:gdLst/>
            <a:ahLst/>
            <a:cxnLst/>
            <a:rect l="l" t="t" r="r" b="b"/>
            <a:pathLst>
              <a:path w="13002895" h="8871585">
                <a:moveTo>
                  <a:pt x="13002768" y="0"/>
                </a:moveTo>
                <a:lnTo>
                  <a:pt x="0" y="0"/>
                </a:lnTo>
                <a:lnTo>
                  <a:pt x="0" y="8871202"/>
                </a:lnTo>
                <a:lnTo>
                  <a:pt x="13002768" y="8871202"/>
                </a:lnTo>
                <a:lnTo>
                  <a:pt x="13002768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9325" y="242665"/>
            <a:ext cx="912767" cy="44050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14319" y="3898772"/>
            <a:ext cx="7376160" cy="1245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29155" y="4626881"/>
            <a:ext cx="9578975" cy="28168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421632" y="9076754"/>
            <a:ext cx="4161536" cy="487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50240" y="9076754"/>
            <a:ext cx="2991104" cy="487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363456" y="9076754"/>
            <a:ext cx="2991104" cy="487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5" Type="http://schemas.openxmlformats.org/officeDocument/2006/relationships/image" Target="../media/image8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png"/><Relationship Id="rId4" Type="http://schemas.openxmlformats.org/officeDocument/2006/relationships/image" Target="../media/image11.jp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20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002895" cy="9756775"/>
          </a:xfrm>
          <a:custGeom>
            <a:avLst/>
            <a:gdLst/>
            <a:ahLst/>
            <a:cxnLst/>
            <a:rect l="l" t="t" r="r" b="b"/>
            <a:pathLst>
              <a:path w="13002895" h="9756775">
                <a:moveTo>
                  <a:pt x="13002768" y="0"/>
                </a:moveTo>
                <a:lnTo>
                  <a:pt x="0" y="0"/>
                </a:lnTo>
                <a:lnTo>
                  <a:pt x="0" y="9756648"/>
                </a:lnTo>
                <a:lnTo>
                  <a:pt x="13002768" y="9756648"/>
                </a:lnTo>
                <a:lnTo>
                  <a:pt x="13002768" y="0"/>
                </a:lnTo>
                <a:close/>
              </a:path>
            </a:pathLst>
          </a:custGeom>
          <a:solidFill>
            <a:srgbClr val="D2002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159" y="336803"/>
            <a:ext cx="1001268" cy="5486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8259" y="2679318"/>
            <a:ext cx="5285740" cy="12452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30"/>
              <a:t>AstroCel</a:t>
            </a:r>
            <a:r>
              <a:rPr dirty="0" spc="-320"/>
              <a:t> </a:t>
            </a:r>
            <a:r>
              <a:rPr dirty="0" spc="-140"/>
              <a:t>S+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708908" y="5128640"/>
            <a:ext cx="5600065" cy="12522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5000" spc="-15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dirty="0" sz="5000" spc="-145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dirty="0" sz="5000" spc="-145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dirty="0" sz="500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dirty="0" sz="5000" spc="-29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5000" spc="-15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dirty="0" sz="5000" spc="-145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dirty="0" sz="5000" spc="-145">
                <a:solidFill>
                  <a:srgbClr val="FFFFFF"/>
                </a:solidFill>
                <a:latin typeface="Arial MT"/>
                <a:cs typeface="Arial MT"/>
              </a:rPr>
              <a:t>odu</a:t>
            </a:r>
            <a:r>
              <a:rPr dirty="0" sz="5000" spc="-145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dirty="0" sz="500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dirty="0" sz="5000" spc="-30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5000" spc="-145">
                <a:solidFill>
                  <a:srgbClr val="FFFFFF"/>
                </a:solidFill>
                <a:latin typeface="Arial MT"/>
                <a:cs typeface="Arial MT"/>
              </a:rPr>
              <a:t>Laun</a:t>
            </a:r>
            <a:r>
              <a:rPr dirty="0" sz="5000" spc="-145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dirty="0" sz="5000">
                <a:solidFill>
                  <a:srgbClr val="FFFFFF"/>
                </a:solidFill>
                <a:latin typeface="Arial MT"/>
                <a:cs typeface="Arial MT"/>
              </a:rPr>
              <a:t>h</a:t>
            </a:r>
            <a:endParaRPr sz="50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3000" spc="-145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dirty="0" sz="3000" spc="-15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dirty="0" sz="3000" spc="-5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dirty="0" sz="3000" spc="-28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000" spc="-150">
                <a:solidFill>
                  <a:srgbClr val="FFFFFF"/>
                </a:solidFill>
                <a:latin typeface="Arial MT"/>
                <a:cs typeface="Arial MT"/>
              </a:rPr>
              <a:t>2</a:t>
            </a:r>
            <a:r>
              <a:rPr dirty="0" sz="3000" spc="-5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002895" cy="9756775"/>
          </a:xfrm>
          <a:custGeom>
            <a:avLst/>
            <a:gdLst/>
            <a:ahLst/>
            <a:cxnLst/>
            <a:rect l="l" t="t" r="r" b="b"/>
            <a:pathLst>
              <a:path w="13002895" h="9756775">
                <a:moveTo>
                  <a:pt x="13002768" y="0"/>
                </a:moveTo>
                <a:lnTo>
                  <a:pt x="0" y="0"/>
                </a:lnTo>
                <a:lnTo>
                  <a:pt x="0" y="9756648"/>
                </a:lnTo>
                <a:lnTo>
                  <a:pt x="13002768" y="9756648"/>
                </a:lnTo>
                <a:lnTo>
                  <a:pt x="13002768" y="0"/>
                </a:lnTo>
                <a:close/>
              </a:path>
            </a:pathLst>
          </a:custGeom>
          <a:solidFill>
            <a:srgbClr val="D2002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159" y="336803"/>
            <a:ext cx="1001268" cy="5486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05"/>
              </a:spcBef>
            </a:pPr>
            <a:r>
              <a:rPr dirty="0" spc="-125"/>
              <a:t>AstroCel</a:t>
            </a:r>
            <a:r>
              <a:rPr dirty="0" spc="-305"/>
              <a:t> </a:t>
            </a:r>
            <a:r>
              <a:rPr dirty="0" spc="-80"/>
              <a:t>I,</a:t>
            </a:r>
            <a:r>
              <a:rPr dirty="0" spc="-275"/>
              <a:t> </a:t>
            </a:r>
            <a:r>
              <a:rPr dirty="0" spc="-80"/>
              <a:t>II</a:t>
            </a:r>
            <a:r>
              <a:rPr dirty="0" spc="-295"/>
              <a:t> </a:t>
            </a:r>
            <a:r>
              <a:rPr dirty="0"/>
              <a:t>&amp;</a:t>
            </a:r>
            <a:r>
              <a:rPr dirty="0" spc="-290"/>
              <a:t> </a:t>
            </a:r>
            <a:r>
              <a:rPr dirty="0" spc="-105"/>
              <a:t>III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210" y="1005966"/>
            <a:ext cx="7118984" cy="833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300">
                <a:solidFill>
                  <a:srgbClr val="D20029"/>
                </a:solidFill>
              </a:rPr>
              <a:t>AstroCel</a:t>
            </a:r>
            <a:r>
              <a:rPr dirty="0" sz="5300" spc="-30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S+</a:t>
            </a:r>
            <a:r>
              <a:rPr dirty="0" sz="5300" spc="-20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HEPA</a:t>
            </a:r>
            <a:r>
              <a:rPr dirty="0" sz="5300" spc="-20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filter</a:t>
            </a:r>
            <a:endParaRPr sz="5300"/>
          </a:p>
        </p:txBody>
      </p:sp>
      <p:sp>
        <p:nvSpPr>
          <p:cNvPr id="3" name="object 3"/>
          <p:cNvSpPr txBox="1"/>
          <p:nvPr/>
        </p:nvSpPr>
        <p:spPr>
          <a:xfrm>
            <a:off x="546912" y="2235199"/>
            <a:ext cx="11759565" cy="6289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latin typeface="Arial MT"/>
                <a:cs typeface="Arial MT"/>
              </a:rPr>
              <a:t>The</a:t>
            </a:r>
            <a:r>
              <a:rPr dirty="0" sz="3200" spc="-5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Product</a:t>
            </a:r>
            <a:r>
              <a:rPr dirty="0" sz="3200" spc="-3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Overview</a:t>
            </a:r>
            <a:endParaRPr sz="32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2755"/>
              </a:spcBef>
              <a:buAutoNum type="arabicPeriod"/>
              <a:tabLst>
                <a:tab pos="355600" algn="l"/>
              </a:tabLst>
            </a:pPr>
            <a:r>
              <a:rPr dirty="0" sz="2200" spc="-5">
                <a:latin typeface="Arial MT"/>
                <a:cs typeface="Arial MT"/>
              </a:rPr>
              <a:t>Fiberglass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media</a:t>
            </a:r>
            <a:r>
              <a:rPr dirty="0" sz="2200" spc="3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immobilized</a:t>
            </a:r>
            <a:r>
              <a:rPr dirty="0" sz="2200" spc="3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with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the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antimicrobial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properties</a:t>
            </a:r>
            <a:r>
              <a:rPr dirty="0" sz="2200" spc="3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to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combat</a:t>
            </a:r>
            <a:r>
              <a:rPr dirty="0" sz="2200" spc="3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microorganisms.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 MT"/>
              <a:buAutoNum type="arabicPeriod"/>
            </a:pPr>
            <a:endParaRPr sz="2250">
              <a:latin typeface="Arial MT"/>
              <a:cs typeface="Arial MT"/>
            </a:endParaRPr>
          </a:p>
          <a:p>
            <a:pPr marL="354965" marR="98425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dirty="0" sz="2200" spc="-5">
                <a:latin typeface="Arial MT"/>
                <a:cs typeface="Arial MT"/>
              </a:rPr>
              <a:t>The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new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innovated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filter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media</a:t>
            </a:r>
            <a:r>
              <a:rPr dirty="0" sz="2200" spc="3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material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prepared</a:t>
            </a:r>
            <a:r>
              <a:rPr dirty="0" sz="2200" spc="3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for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particle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aerosols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(trapping)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and </a:t>
            </a:r>
            <a:r>
              <a:rPr dirty="0" sz="2200" spc="-59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bioaerosols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(inactivate)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preventing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them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to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growth.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MT"/>
              <a:buAutoNum type="arabicPeriod"/>
            </a:pPr>
            <a:endParaRPr sz="225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dirty="0" sz="2200" spc="-5">
                <a:latin typeface="Arial MT"/>
                <a:cs typeface="Arial MT"/>
              </a:rPr>
              <a:t>The</a:t>
            </a:r>
            <a:r>
              <a:rPr dirty="0" sz="2200" spc="3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antimicrobial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agent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is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Non-dermally-irritating.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 MT"/>
              <a:buAutoNum type="arabicPeriod"/>
            </a:pPr>
            <a:endParaRPr sz="2250">
              <a:latin typeface="Arial MT"/>
              <a:cs typeface="Arial MT"/>
            </a:endParaRPr>
          </a:p>
          <a:p>
            <a:pPr marL="433070" indent="-421005">
              <a:lnSpc>
                <a:spcPct val="100000"/>
              </a:lnSpc>
              <a:buAutoNum type="arabicPeriod"/>
              <a:tabLst>
                <a:tab pos="433070" algn="l"/>
                <a:tab pos="433705" algn="l"/>
              </a:tabLst>
            </a:pPr>
            <a:r>
              <a:rPr dirty="0" sz="2200" spc="-5">
                <a:latin typeface="Arial MT"/>
                <a:cs typeface="Arial MT"/>
              </a:rPr>
              <a:t>Effective over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broad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PH range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(2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–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11).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 MT"/>
              <a:buAutoNum type="arabicPeriod"/>
            </a:pPr>
            <a:endParaRPr sz="225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dirty="0" sz="2200" spc="-5">
                <a:latin typeface="Arial MT"/>
                <a:cs typeface="Arial MT"/>
              </a:rPr>
              <a:t>Harmlessness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to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human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body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and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environmental</a:t>
            </a:r>
            <a:r>
              <a:rPr dirty="0" sz="2200" spc="4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friendliness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MT"/>
              <a:buAutoNum type="arabicPeriod"/>
            </a:pPr>
            <a:endParaRPr sz="225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dirty="0" sz="2200" spc="-5">
                <a:latin typeface="Arial MT"/>
                <a:cs typeface="Arial MT"/>
              </a:rPr>
              <a:t>Available </a:t>
            </a:r>
            <a:r>
              <a:rPr dirty="0" sz="2200">
                <a:latin typeface="Arial MT"/>
                <a:cs typeface="Arial MT"/>
              </a:rPr>
              <a:t>for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AstroCel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I,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II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&amp; III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S+ HEPA filters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 MT"/>
              <a:buAutoNum type="arabicPeriod"/>
            </a:pPr>
            <a:endParaRPr sz="270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dirty="0" sz="2200" spc="-5">
                <a:latin typeface="Arial MT"/>
                <a:cs typeface="Arial MT"/>
              </a:rPr>
              <a:t>The</a:t>
            </a:r>
            <a:r>
              <a:rPr dirty="0" sz="2200" spc="3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filter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media</a:t>
            </a:r>
            <a:r>
              <a:rPr dirty="0" sz="2200" spc="3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performance</a:t>
            </a:r>
            <a:r>
              <a:rPr dirty="0" sz="2200" spc="4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against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the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Bacteria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and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Viruses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through</a:t>
            </a:r>
            <a:r>
              <a:rPr dirty="0" sz="2200" spc="3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the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laboratory</a:t>
            </a:r>
            <a:r>
              <a:rPr dirty="0" sz="2200" spc="3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testing </a:t>
            </a:r>
            <a:r>
              <a:rPr dirty="0" sz="2200" spc="-6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complete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with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test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report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(Influenza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Virus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(H1N1)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pandemic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(Human</a:t>
            </a:r>
            <a:r>
              <a:rPr dirty="0" sz="2200" spc="4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Isolated),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Human 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coronavirus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229E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–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Tested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in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Thailand)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6912" y="9170923"/>
            <a:ext cx="11603990" cy="54038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 marR="5080">
              <a:lnSpc>
                <a:spcPct val="98900"/>
              </a:lnSpc>
              <a:spcBef>
                <a:spcPts val="114"/>
              </a:spcBef>
            </a:pPr>
            <a:r>
              <a:rPr dirty="0" sz="1200" spc="-5">
                <a:latin typeface="Arial MT"/>
                <a:cs typeface="Arial MT"/>
              </a:rPr>
              <a:t>Non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dermally-irritating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Designed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be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used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in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situations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where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dry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blending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ingredients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is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desired.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Applications Adhesives,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coatings,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caulks,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textiles.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Related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Applications </a:t>
            </a:r>
            <a:r>
              <a:rPr dirty="0" sz="1200" spc="-32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Adhesives</a:t>
            </a:r>
            <a:r>
              <a:rPr dirty="0" sz="2200" spc="-5">
                <a:latin typeface="Arial MT"/>
                <a:cs typeface="Arial MT"/>
              </a:rPr>
              <a:t>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210" y="1005966"/>
            <a:ext cx="7118984" cy="833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300">
                <a:solidFill>
                  <a:srgbClr val="D20029"/>
                </a:solidFill>
              </a:rPr>
              <a:t>AstroCel</a:t>
            </a:r>
            <a:r>
              <a:rPr dirty="0" sz="5300" spc="-30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S+</a:t>
            </a:r>
            <a:r>
              <a:rPr dirty="0" sz="5300" spc="-20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HEPA</a:t>
            </a:r>
            <a:r>
              <a:rPr dirty="0" sz="5300" spc="-20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filter</a:t>
            </a:r>
            <a:endParaRPr sz="5300"/>
          </a:p>
        </p:txBody>
      </p:sp>
      <p:sp>
        <p:nvSpPr>
          <p:cNvPr id="3" name="object 3"/>
          <p:cNvSpPr txBox="1"/>
          <p:nvPr/>
        </p:nvSpPr>
        <p:spPr>
          <a:xfrm>
            <a:off x="546912" y="2964891"/>
            <a:ext cx="11744325" cy="52228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5">
                <a:latin typeface="Arial MT"/>
                <a:cs typeface="Arial MT"/>
              </a:rPr>
              <a:t>Antimicrobial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Mechanism</a:t>
            </a:r>
            <a:endParaRPr sz="3200">
              <a:latin typeface="Arial MT"/>
              <a:cs typeface="Arial MT"/>
            </a:endParaRPr>
          </a:p>
          <a:p>
            <a:pPr marL="354965" marR="984885" indent="-342900">
              <a:lnSpc>
                <a:spcPct val="100000"/>
              </a:lnSpc>
              <a:spcBef>
                <a:spcPts val="2755"/>
              </a:spcBef>
              <a:buClr>
                <a:srgbClr val="FF0000"/>
              </a:buClr>
              <a:buFont typeface="Wingdings"/>
              <a:buChar char=""/>
              <a:tabLst>
                <a:tab pos="355600" algn="l"/>
              </a:tabLst>
            </a:pPr>
            <a:r>
              <a:rPr dirty="0" sz="2200" spc="-5">
                <a:latin typeface="Arial MT"/>
                <a:cs typeface="Arial MT"/>
              </a:rPr>
              <a:t>The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key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performance</a:t>
            </a:r>
            <a:r>
              <a:rPr dirty="0" sz="2200" spc="3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goal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is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to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reduce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the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growth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of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microbial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organisms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in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the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filter </a:t>
            </a:r>
            <a:r>
              <a:rPr dirty="0" sz="2200" spc="-59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components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0000"/>
              </a:buClr>
              <a:buFont typeface="Wingdings"/>
              <a:buChar char=""/>
            </a:pPr>
            <a:endParaRPr sz="225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buClr>
                <a:srgbClr val="FF0000"/>
              </a:buClr>
              <a:buFont typeface="Wingdings"/>
              <a:buChar char=""/>
              <a:tabLst>
                <a:tab pos="355600" algn="l"/>
              </a:tabLst>
            </a:pPr>
            <a:r>
              <a:rPr dirty="0" sz="2200" spc="-5">
                <a:latin typeface="Arial MT"/>
                <a:cs typeface="Arial MT"/>
              </a:rPr>
              <a:t>The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intent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is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not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to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make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the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air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clean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and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free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of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viable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microbes,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but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rather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to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prevent</a:t>
            </a:r>
            <a:r>
              <a:rPr dirty="0" sz="2200" spc="3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filter </a:t>
            </a:r>
            <a:r>
              <a:rPr dirty="0" sz="2200" spc="-59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components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from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becoming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the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microbial reservoir.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/>
              <a:buChar char=""/>
            </a:pPr>
            <a:endParaRPr sz="23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buClr>
                <a:srgbClr val="FF0000"/>
              </a:buClr>
              <a:buFont typeface="Wingdings"/>
              <a:buChar char=""/>
              <a:tabLst>
                <a:tab pos="355600" algn="l"/>
              </a:tabLst>
            </a:pPr>
            <a:r>
              <a:rPr dirty="0" sz="2200" spc="-5">
                <a:latin typeface="Arial MT"/>
                <a:cs typeface="Arial MT"/>
              </a:rPr>
              <a:t>Prevents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formation</a:t>
            </a:r>
            <a:r>
              <a:rPr dirty="0" sz="2200" spc="3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of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cell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protein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and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cell walls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0000"/>
              </a:buClr>
              <a:buFont typeface="Wingdings"/>
              <a:buChar char=""/>
            </a:pPr>
            <a:endParaRPr sz="225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FF0000"/>
              </a:buClr>
              <a:buFont typeface="Wingdings"/>
              <a:buChar char=""/>
              <a:tabLst>
                <a:tab pos="355600" algn="l"/>
              </a:tabLst>
            </a:pPr>
            <a:r>
              <a:rPr dirty="0" sz="2200" spc="-5">
                <a:latin typeface="Arial MT"/>
                <a:cs typeface="Arial MT"/>
              </a:rPr>
              <a:t>Disrupts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Energy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metabolism</a:t>
            </a:r>
            <a:r>
              <a:rPr dirty="0" sz="2200" spc="3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and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development</a:t>
            </a:r>
            <a:r>
              <a:rPr dirty="0" sz="2200" spc="3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or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microorganism.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0000"/>
              </a:buClr>
              <a:buFont typeface="Wingdings"/>
              <a:buChar char=""/>
            </a:pPr>
            <a:endParaRPr sz="2250">
              <a:latin typeface="Arial MT"/>
              <a:cs typeface="Arial MT"/>
            </a:endParaRPr>
          </a:p>
          <a:p>
            <a:pPr algn="just" marL="354965" marR="131445" indent="-342900">
              <a:lnSpc>
                <a:spcPct val="100000"/>
              </a:lnSpc>
              <a:buClr>
                <a:srgbClr val="FF0000"/>
              </a:buClr>
              <a:buFont typeface="Wingdings"/>
              <a:buChar char=""/>
              <a:tabLst>
                <a:tab pos="355600" algn="l"/>
              </a:tabLst>
            </a:pPr>
            <a:r>
              <a:rPr dirty="0" sz="2200" spc="-5">
                <a:latin typeface="Arial MT"/>
                <a:cs typeface="Arial MT"/>
              </a:rPr>
              <a:t>Fusion with cell membrane and enters the cell through the structures of organelles, protein, </a:t>
            </a:r>
            <a:r>
              <a:rPr dirty="0" sz="2200" spc="-6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nucleic acids, etc. The active ingredients destroys cell contents, enzymes, proteins, nucleic </a:t>
            </a:r>
            <a:r>
              <a:rPr dirty="0" sz="2200" spc="-60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acids</a:t>
            </a:r>
            <a:r>
              <a:rPr dirty="0" sz="2200" spc="-5">
                <a:latin typeface="Arial MT"/>
                <a:cs typeface="Arial MT"/>
              </a:rPr>
              <a:t> in order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to inhibit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bacteria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and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mold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reproduction.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6912" y="9170923"/>
            <a:ext cx="104540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Arial MT"/>
                <a:cs typeface="Arial MT"/>
              </a:rPr>
              <a:t>nucleic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acid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a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complex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organic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substance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present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in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living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cells,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especially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DNA,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RNA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whose molecules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consist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o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many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nucleotides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linked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in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a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long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chain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210" y="1005966"/>
            <a:ext cx="7118984" cy="833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300">
                <a:solidFill>
                  <a:srgbClr val="D20029"/>
                </a:solidFill>
              </a:rPr>
              <a:t>AstroCel</a:t>
            </a:r>
            <a:r>
              <a:rPr dirty="0" sz="5300" spc="-30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S+</a:t>
            </a:r>
            <a:r>
              <a:rPr dirty="0" sz="5300" spc="-20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HEPA</a:t>
            </a:r>
            <a:r>
              <a:rPr dirty="0" sz="5300" spc="-20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filter</a:t>
            </a:r>
            <a:endParaRPr sz="5300"/>
          </a:p>
        </p:txBody>
      </p:sp>
      <p:sp>
        <p:nvSpPr>
          <p:cNvPr id="3" name="object 3"/>
          <p:cNvSpPr txBox="1"/>
          <p:nvPr/>
        </p:nvSpPr>
        <p:spPr>
          <a:xfrm>
            <a:off x="546912" y="3065525"/>
            <a:ext cx="12051030" cy="4208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latin typeface="Arial MT"/>
                <a:cs typeface="Arial MT"/>
              </a:rPr>
              <a:t>The</a:t>
            </a:r>
            <a:r>
              <a:rPr dirty="0" sz="3200" spc="-4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Production</a:t>
            </a:r>
            <a:r>
              <a:rPr dirty="0" sz="3200" spc="-3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Method</a:t>
            </a:r>
            <a:endParaRPr sz="32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2695"/>
              </a:spcBef>
              <a:buClr>
                <a:srgbClr val="FF0000"/>
              </a:buClr>
              <a:buFont typeface="Wingdings"/>
              <a:buChar char=""/>
              <a:tabLst>
                <a:tab pos="355600" algn="l"/>
              </a:tabLst>
            </a:pPr>
            <a:r>
              <a:rPr dirty="0" sz="2200" spc="-5">
                <a:latin typeface="Arial MT"/>
                <a:cs typeface="Arial MT"/>
              </a:rPr>
              <a:t>Addition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of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antibacterial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solution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during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the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manufacturing</a:t>
            </a:r>
            <a:r>
              <a:rPr dirty="0" sz="2200" spc="3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process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of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air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filtration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media.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F0000"/>
              </a:buClr>
              <a:buFont typeface="Wingdings"/>
              <a:buChar char=""/>
            </a:pPr>
            <a:endParaRPr sz="2250">
              <a:latin typeface="Arial MT"/>
              <a:cs typeface="Arial MT"/>
            </a:endParaRPr>
          </a:p>
          <a:p>
            <a:pPr marL="354965" marR="348615" indent="-342900">
              <a:lnSpc>
                <a:spcPct val="100000"/>
              </a:lnSpc>
              <a:buClr>
                <a:srgbClr val="FF0000"/>
              </a:buClr>
              <a:buFont typeface="Wingdings"/>
              <a:buChar char=""/>
              <a:tabLst>
                <a:tab pos="355600" algn="l"/>
              </a:tabLst>
            </a:pPr>
            <a:r>
              <a:rPr dirty="0" sz="2200" spc="-5">
                <a:latin typeface="Arial MT"/>
                <a:cs typeface="Arial MT"/>
              </a:rPr>
              <a:t>Active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ingredients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of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antibacterial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solution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is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immobilized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(acrylate</a:t>
            </a:r>
            <a:r>
              <a:rPr dirty="0" sz="2200" spc="3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adhesive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bonding)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on</a:t>
            </a:r>
            <a:r>
              <a:rPr dirty="0" sz="2200" spc="3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the </a:t>
            </a:r>
            <a:r>
              <a:rPr dirty="0" sz="2200" spc="-6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surface of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the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air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filtration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media,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providing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antibacterial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properties.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0000"/>
              </a:buClr>
              <a:buFont typeface="Wingdings"/>
              <a:buChar char=""/>
            </a:pPr>
            <a:endParaRPr sz="225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buClr>
                <a:srgbClr val="FF0000"/>
              </a:buClr>
              <a:buFont typeface="Wingdings"/>
              <a:buChar char=""/>
              <a:tabLst>
                <a:tab pos="355600" algn="l"/>
              </a:tabLst>
            </a:pPr>
            <a:r>
              <a:rPr dirty="0" sz="2200" spc="-5">
                <a:latin typeface="Arial MT"/>
                <a:cs typeface="Arial MT"/>
              </a:rPr>
              <a:t>When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microorganisms</a:t>
            </a:r>
            <a:r>
              <a:rPr dirty="0" sz="2200" spc="4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comes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into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contact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with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the</a:t>
            </a:r>
            <a:r>
              <a:rPr dirty="0" sz="2200" spc="3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air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filtration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media,</a:t>
            </a:r>
            <a:r>
              <a:rPr dirty="0" sz="2200" spc="3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the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antibacterial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solution </a:t>
            </a:r>
            <a:r>
              <a:rPr dirty="0" sz="2200" spc="-59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emits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the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protection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effect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through</a:t>
            </a:r>
            <a:r>
              <a:rPr dirty="0" sz="2200" spc="3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the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penetration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of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cell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wall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and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the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destruction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of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essential 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and</a:t>
            </a:r>
            <a:r>
              <a:rPr dirty="0" sz="2200" spc="-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important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cell</a:t>
            </a:r>
            <a:r>
              <a:rPr dirty="0" sz="2200" spc="-1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functions.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/>
              <a:buChar char=""/>
            </a:pPr>
            <a:endParaRPr sz="23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buClr>
                <a:srgbClr val="FF0000"/>
              </a:buClr>
              <a:buFont typeface="Wingdings"/>
              <a:buChar char=""/>
              <a:tabLst>
                <a:tab pos="355600" algn="l"/>
              </a:tabLst>
            </a:pPr>
            <a:r>
              <a:rPr dirty="0" sz="2200" spc="-5">
                <a:latin typeface="Arial MT"/>
                <a:cs typeface="Arial MT"/>
              </a:rPr>
              <a:t>Microorganism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are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unable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to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function,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grow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and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reproduce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5900" y="3587876"/>
            <a:ext cx="4387215" cy="32575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5300">
                <a:solidFill>
                  <a:srgbClr val="D20029"/>
                </a:solidFill>
                <a:latin typeface="Arial MT"/>
                <a:cs typeface="Arial MT"/>
              </a:rPr>
              <a:t>S+</a:t>
            </a:r>
            <a:r>
              <a:rPr dirty="0" sz="5300" spc="-40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5300">
                <a:solidFill>
                  <a:srgbClr val="D20029"/>
                </a:solidFill>
                <a:latin typeface="Arial MT"/>
                <a:cs typeface="Arial MT"/>
              </a:rPr>
              <a:t>Media</a:t>
            </a:r>
            <a:r>
              <a:rPr dirty="0" sz="5300" spc="-40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5300">
                <a:solidFill>
                  <a:srgbClr val="D20029"/>
                </a:solidFill>
                <a:latin typeface="Arial MT"/>
                <a:cs typeface="Arial MT"/>
              </a:rPr>
              <a:t>Test </a:t>
            </a:r>
            <a:r>
              <a:rPr dirty="0" sz="5300" spc="-1460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5300">
                <a:solidFill>
                  <a:srgbClr val="D20029"/>
                </a:solidFill>
                <a:latin typeface="Arial MT"/>
                <a:cs typeface="Arial MT"/>
              </a:rPr>
              <a:t>Report from </a:t>
            </a:r>
            <a:r>
              <a:rPr dirty="0" sz="5300" spc="5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5300">
                <a:solidFill>
                  <a:srgbClr val="D20029"/>
                </a:solidFill>
                <a:latin typeface="Arial MT"/>
                <a:cs typeface="Arial MT"/>
              </a:rPr>
              <a:t>Supplier – </a:t>
            </a:r>
            <a:r>
              <a:rPr dirty="0" sz="5300" spc="5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5300">
                <a:solidFill>
                  <a:srgbClr val="D20029"/>
                </a:solidFill>
                <a:latin typeface="Arial MT"/>
                <a:cs typeface="Arial MT"/>
              </a:rPr>
              <a:t>H1N1</a:t>
            </a:r>
            <a:endParaRPr sz="53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751832" y="0"/>
            <a:ext cx="8251190" cy="9756775"/>
            <a:chOff x="4751832" y="0"/>
            <a:chExt cx="8251190" cy="97567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51832" y="0"/>
              <a:ext cx="8250935" cy="975664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436608" y="9252204"/>
              <a:ext cx="742315" cy="390525"/>
            </a:xfrm>
            <a:custGeom>
              <a:avLst/>
              <a:gdLst/>
              <a:ahLst/>
              <a:cxnLst/>
              <a:rect l="l" t="t" r="r" b="b"/>
              <a:pathLst>
                <a:path w="742315" h="390525">
                  <a:moveTo>
                    <a:pt x="0" y="195072"/>
                  </a:moveTo>
                  <a:lnTo>
                    <a:pt x="18915" y="133414"/>
                  </a:lnTo>
                  <a:lnTo>
                    <a:pt x="71591" y="79865"/>
                  </a:lnTo>
                  <a:lnTo>
                    <a:pt x="108680" y="57135"/>
                  </a:lnTo>
                  <a:lnTo>
                    <a:pt x="151918" y="37637"/>
                  </a:lnTo>
                  <a:lnTo>
                    <a:pt x="200542" y="21773"/>
                  </a:lnTo>
                  <a:lnTo>
                    <a:pt x="253788" y="9945"/>
                  </a:lnTo>
                  <a:lnTo>
                    <a:pt x="310893" y="2553"/>
                  </a:lnTo>
                  <a:lnTo>
                    <a:pt x="371094" y="0"/>
                  </a:lnTo>
                  <a:lnTo>
                    <a:pt x="431294" y="2553"/>
                  </a:lnTo>
                  <a:lnTo>
                    <a:pt x="488399" y="9945"/>
                  </a:lnTo>
                  <a:lnTo>
                    <a:pt x="541645" y="21773"/>
                  </a:lnTo>
                  <a:lnTo>
                    <a:pt x="590269" y="37637"/>
                  </a:lnTo>
                  <a:lnTo>
                    <a:pt x="633507" y="57135"/>
                  </a:lnTo>
                  <a:lnTo>
                    <a:pt x="670596" y="79865"/>
                  </a:lnTo>
                  <a:lnTo>
                    <a:pt x="700772" y="105425"/>
                  </a:lnTo>
                  <a:lnTo>
                    <a:pt x="737331" y="163430"/>
                  </a:lnTo>
                  <a:lnTo>
                    <a:pt x="742188" y="195072"/>
                  </a:lnTo>
                  <a:lnTo>
                    <a:pt x="737331" y="226713"/>
                  </a:lnTo>
                  <a:lnTo>
                    <a:pt x="700772" y="284718"/>
                  </a:lnTo>
                  <a:lnTo>
                    <a:pt x="670596" y="310278"/>
                  </a:lnTo>
                  <a:lnTo>
                    <a:pt x="633507" y="333007"/>
                  </a:lnTo>
                  <a:lnTo>
                    <a:pt x="590269" y="352505"/>
                  </a:lnTo>
                  <a:lnTo>
                    <a:pt x="541645" y="368369"/>
                  </a:lnTo>
                  <a:lnTo>
                    <a:pt x="488399" y="380197"/>
                  </a:lnTo>
                  <a:lnTo>
                    <a:pt x="431294" y="387589"/>
                  </a:lnTo>
                  <a:lnTo>
                    <a:pt x="371094" y="390142"/>
                  </a:lnTo>
                  <a:lnTo>
                    <a:pt x="310893" y="387589"/>
                  </a:lnTo>
                  <a:lnTo>
                    <a:pt x="253788" y="380197"/>
                  </a:lnTo>
                  <a:lnTo>
                    <a:pt x="200542" y="368369"/>
                  </a:lnTo>
                  <a:lnTo>
                    <a:pt x="151918" y="352505"/>
                  </a:lnTo>
                  <a:lnTo>
                    <a:pt x="108680" y="333007"/>
                  </a:lnTo>
                  <a:lnTo>
                    <a:pt x="71591" y="310278"/>
                  </a:lnTo>
                  <a:lnTo>
                    <a:pt x="41415" y="284718"/>
                  </a:lnTo>
                  <a:lnTo>
                    <a:pt x="4856" y="226713"/>
                  </a:lnTo>
                  <a:lnTo>
                    <a:pt x="0" y="195072"/>
                  </a:lnTo>
                  <a:close/>
                </a:path>
              </a:pathLst>
            </a:custGeom>
            <a:ln w="126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3436" y="3294710"/>
            <a:ext cx="4387215" cy="32581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5300">
                <a:solidFill>
                  <a:srgbClr val="D20029"/>
                </a:solidFill>
                <a:latin typeface="Arial MT"/>
                <a:cs typeface="Arial MT"/>
              </a:rPr>
              <a:t>S+</a:t>
            </a:r>
            <a:r>
              <a:rPr dirty="0" sz="5300" spc="-35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5300">
                <a:solidFill>
                  <a:srgbClr val="D20029"/>
                </a:solidFill>
                <a:latin typeface="Arial MT"/>
                <a:cs typeface="Arial MT"/>
              </a:rPr>
              <a:t>Media</a:t>
            </a:r>
            <a:r>
              <a:rPr dirty="0" sz="5300" spc="-30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5300" spc="-5">
                <a:solidFill>
                  <a:srgbClr val="D20029"/>
                </a:solidFill>
                <a:latin typeface="Arial MT"/>
                <a:cs typeface="Arial MT"/>
              </a:rPr>
              <a:t>Test </a:t>
            </a:r>
            <a:r>
              <a:rPr dirty="0" sz="5300" spc="-1460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5300">
                <a:solidFill>
                  <a:srgbClr val="D20029"/>
                </a:solidFill>
                <a:latin typeface="Arial MT"/>
                <a:cs typeface="Arial MT"/>
              </a:rPr>
              <a:t>Report from </a:t>
            </a:r>
            <a:r>
              <a:rPr dirty="0" sz="5300" spc="5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5300">
                <a:solidFill>
                  <a:srgbClr val="D20029"/>
                </a:solidFill>
                <a:latin typeface="Arial MT"/>
                <a:cs typeface="Arial MT"/>
              </a:rPr>
              <a:t>Supplier - </a:t>
            </a:r>
            <a:r>
              <a:rPr dirty="0" sz="5300" spc="5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5300">
                <a:solidFill>
                  <a:srgbClr val="D20029"/>
                </a:solidFill>
                <a:latin typeface="Arial MT"/>
                <a:cs typeface="Arial MT"/>
              </a:rPr>
              <a:t>Antimicrobial</a:t>
            </a:r>
            <a:endParaRPr sz="53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779264" y="0"/>
            <a:ext cx="8223884" cy="9756775"/>
            <a:chOff x="4779264" y="0"/>
            <a:chExt cx="8223884" cy="97567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79264" y="0"/>
              <a:ext cx="8223504" cy="975664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527535" y="7383779"/>
              <a:ext cx="741045" cy="390525"/>
            </a:xfrm>
            <a:custGeom>
              <a:avLst/>
              <a:gdLst/>
              <a:ahLst/>
              <a:cxnLst/>
              <a:rect l="l" t="t" r="r" b="b"/>
              <a:pathLst>
                <a:path w="741045" h="390525">
                  <a:moveTo>
                    <a:pt x="0" y="195072"/>
                  </a:moveTo>
                  <a:lnTo>
                    <a:pt x="18885" y="133429"/>
                  </a:lnTo>
                  <a:lnTo>
                    <a:pt x="71469" y="79881"/>
                  </a:lnTo>
                  <a:lnTo>
                    <a:pt x="108489" y="57150"/>
                  </a:lnTo>
                  <a:lnTo>
                    <a:pt x="151644" y="37648"/>
                  </a:lnTo>
                  <a:lnTo>
                    <a:pt x="200169" y="21781"/>
                  </a:lnTo>
                  <a:lnTo>
                    <a:pt x="253300" y="9948"/>
                  </a:lnTo>
                  <a:lnTo>
                    <a:pt x="310276" y="2554"/>
                  </a:lnTo>
                  <a:lnTo>
                    <a:pt x="370332" y="0"/>
                  </a:lnTo>
                  <a:lnTo>
                    <a:pt x="430387" y="2554"/>
                  </a:lnTo>
                  <a:lnTo>
                    <a:pt x="487363" y="9948"/>
                  </a:lnTo>
                  <a:lnTo>
                    <a:pt x="540494" y="21781"/>
                  </a:lnTo>
                  <a:lnTo>
                    <a:pt x="589019" y="37648"/>
                  </a:lnTo>
                  <a:lnTo>
                    <a:pt x="632174" y="57150"/>
                  </a:lnTo>
                  <a:lnTo>
                    <a:pt x="669194" y="79881"/>
                  </a:lnTo>
                  <a:lnTo>
                    <a:pt x="699317" y="105442"/>
                  </a:lnTo>
                  <a:lnTo>
                    <a:pt x="735815" y="163439"/>
                  </a:lnTo>
                  <a:lnTo>
                    <a:pt x="740664" y="195072"/>
                  </a:lnTo>
                  <a:lnTo>
                    <a:pt x="735815" y="226704"/>
                  </a:lnTo>
                  <a:lnTo>
                    <a:pt x="699317" y="284701"/>
                  </a:lnTo>
                  <a:lnTo>
                    <a:pt x="669194" y="310262"/>
                  </a:lnTo>
                  <a:lnTo>
                    <a:pt x="632174" y="332994"/>
                  </a:lnTo>
                  <a:lnTo>
                    <a:pt x="589019" y="352495"/>
                  </a:lnTo>
                  <a:lnTo>
                    <a:pt x="540494" y="368362"/>
                  </a:lnTo>
                  <a:lnTo>
                    <a:pt x="487363" y="380195"/>
                  </a:lnTo>
                  <a:lnTo>
                    <a:pt x="430387" y="387589"/>
                  </a:lnTo>
                  <a:lnTo>
                    <a:pt x="370332" y="390144"/>
                  </a:lnTo>
                  <a:lnTo>
                    <a:pt x="310276" y="387589"/>
                  </a:lnTo>
                  <a:lnTo>
                    <a:pt x="253300" y="380195"/>
                  </a:lnTo>
                  <a:lnTo>
                    <a:pt x="200169" y="368362"/>
                  </a:lnTo>
                  <a:lnTo>
                    <a:pt x="151644" y="352495"/>
                  </a:lnTo>
                  <a:lnTo>
                    <a:pt x="108489" y="332994"/>
                  </a:lnTo>
                  <a:lnTo>
                    <a:pt x="71469" y="310262"/>
                  </a:lnTo>
                  <a:lnTo>
                    <a:pt x="41346" y="284701"/>
                  </a:lnTo>
                  <a:lnTo>
                    <a:pt x="4848" y="226704"/>
                  </a:lnTo>
                  <a:lnTo>
                    <a:pt x="0" y="195072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2600" y="899871"/>
            <a:ext cx="6746240" cy="106299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D20029"/>
                </a:solidFill>
              </a:rPr>
              <a:t>S+</a:t>
            </a:r>
            <a:r>
              <a:rPr dirty="0" sz="3600" spc="-25">
                <a:solidFill>
                  <a:srgbClr val="D20029"/>
                </a:solidFill>
              </a:rPr>
              <a:t> </a:t>
            </a:r>
            <a:r>
              <a:rPr dirty="0" sz="3600">
                <a:solidFill>
                  <a:srgbClr val="D20029"/>
                </a:solidFill>
              </a:rPr>
              <a:t>Media</a:t>
            </a:r>
            <a:r>
              <a:rPr dirty="0" sz="3600" spc="-15">
                <a:solidFill>
                  <a:srgbClr val="D20029"/>
                </a:solidFill>
              </a:rPr>
              <a:t> </a:t>
            </a:r>
            <a:r>
              <a:rPr dirty="0" sz="3600" spc="-5">
                <a:solidFill>
                  <a:srgbClr val="D20029"/>
                </a:solidFill>
              </a:rPr>
              <a:t>Test</a:t>
            </a:r>
            <a:r>
              <a:rPr dirty="0" sz="3600" spc="-15">
                <a:solidFill>
                  <a:srgbClr val="D20029"/>
                </a:solidFill>
              </a:rPr>
              <a:t> </a:t>
            </a:r>
            <a:r>
              <a:rPr dirty="0" sz="3600">
                <a:solidFill>
                  <a:srgbClr val="D20029"/>
                </a:solidFill>
              </a:rPr>
              <a:t>Report</a:t>
            </a:r>
            <a:r>
              <a:rPr dirty="0" sz="3600" spc="-25">
                <a:solidFill>
                  <a:srgbClr val="D20029"/>
                </a:solidFill>
              </a:rPr>
              <a:t> </a:t>
            </a:r>
            <a:r>
              <a:rPr dirty="0" sz="3600">
                <a:solidFill>
                  <a:srgbClr val="D20029"/>
                </a:solidFill>
              </a:rPr>
              <a:t>–</a:t>
            </a:r>
            <a:r>
              <a:rPr dirty="0" sz="3600" spc="-20">
                <a:solidFill>
                  <a:srgbClr val="D20029"/>
                </a:solidFill>
              </a:rPr>
              <a:t> </a:t>
            </a:r>
            <a:r>
              <a:rPr dirty="0" sz="3600">
                <a:solidFill>
                  <a:srgbClr val="D20029"/>
                </a:solidFill>
              </a:rPr>
              <a:t>Thailand</a:t>
            </a:r>
            <a:endParaRPr sz="36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3200" spc="-5">
                <a:solidFill>
                  <a:srgbClr val="D20029"/>
                </a:solidFill>
              </a:rPr>
              <a:t>(Human</a:t>
            </a:r>
            <a:r>
              <a:rPr dirty="0" sz="3200" spc="-20">
                <a:solidFill>
                  <a:srgbClr val="D20029"/>
                </a:solidFill>
              </a:rPr>
              <a:t> </a:t>
            </a:r>
            <a:r>
              <a:rPr dirty="0" sz="3200" spc="-5">
                <a:solidFill>
                  <a:srgbClr val="D20029"/>
                </a:solidFill>
              </a:rPr>
              <a:t>coronavirus</a:t>
            </a:r>
            <a:r>
              <a:rPr dirty="0" sz="3200" spc="-35">
                <a:solidFill>
                  <a:srgbClr val="D20029"/>
                </a:solidFill>
              </a:rPr>
              <a:t> </a:t>
            </a:r>
            <a:r>
              <a:rPr dirty="0" sz="3200" spc="-5">
                <a:solidFill>
                  <a:srgbClr val="D20029"/>
                </a:solidFill>
              </a:rPr>
              <a:t>229E)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1907285" y="3708653"/>
            <a:ext cx="8353425" cy="1211580"/>
            <a:chOff x="1907285" y="3708653"/>
            <a:chExt cx="8353425" cy="12115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6335" y="3727746"/>
              <a:ext cx="8266989" cy="117342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916810" y="3718178"/>
              <a:ext cx="8334375" cy="1192530"/>
            </a:xfrm>
            <a:custGeom>
              <a:avLst/>
              <a:gdLst/>
              <a:ahLst/>
              <a:cxnLst/>
              <a:rect l="l" t="t" r="r" b="b"/>
              <a:pathLst>
                <a:path w="8334375" h="1192529">
                  <a:moveTo>
                    <a:pt x="0" y="1192530"/>
                  </a:moveTo>
                  <a:lnTo>
                    <a:pt x="8333994" y="1192530"/>
                  </a:lnTo>
                  <a:lnTo>
                    <a:pt x="8333994" y="0"/>
                  </a:lnTo>
                  <a:lnTo>
                    <a:pt x="0" y="0"/>
                  </a:lnTo>
                  <a:lnTo>
                    <a:pt x="0" y="1192530"/>
                  </a:lnTo>
                  <a:close/>
                </a:path>
              </a:pathLst>
            </a:custGeom>
            <a:ln w="19050">
              <a:solidFill>
                <a:srgbClr val="D2002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82600" y="5117083"/>
            <a:ext cx="9747885" cy="1062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D20029"/>
                </a:solidFill>
                <a:latin typeface="Arial MT"/>
                <a:cs typeface="Arial MT"/>
              </a:rPr>
              <a:t>S+</a:t>
            </a:r>
            <a:r>
              <a:rPr dirty="0" sz="3600" spc="-15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3600" spc="-5">
                <a:solidFill>
                  <a:srgbClr val="D20029"/>
                </a:solidFill>
                <a:latin typeface="Arial MT"/>
                <a:cs typeface="Arial MT"/>
              </a:rPr>
              <a:t>Media</a:t>
            </a:r>
            <a:r>
              <a:rPr dirty="0" sz="3600" spc="-25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D20029"/>
                </a:solidFill>
                <a:latin typeface="Arial MT"/>
                <a:cs typeface="Arial MT"/>
              </a:rPr>
              <a:t>Test</a:t>
            </a:r>
            <a:r>
              <a:rPr dirty="0" sz="3600" spc="-10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D20029"/>
                </a:solidFill>
                <a:latin typeface="Arial MT"/>
                <a:cs typeface="Arial MT"/>
              </a:rPr>
              <a:t>Report</a:t>
            </a:r>
            <a:r>
              <a:rPr dirty="0" sz="3600" spc="-25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D20029"/>
                </a:solidFill>
                <a:latin typeface="Arial MT"/>
                <a:cs typeface="Arial MT"/>
              </a:rPr>
              <a:t>–</a:t>
            </a:r>
            <a:r>
              <a:rPr dirty="0" sz="3600" spc="-15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D20029"/>
                </a:solidFill>
                <a:latin typeface="Arial MT"/>
                <a:cs typeface="Arial MT"/>
              </a:rPr>
              <a:t>Thailand</a:t>
            </a:r>
            <a:endParaRPr sz="3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3200" spc="-5">
                <a:solidFill>
                  <a:srgbClr val="D20029"/>
                </a:solidFill>
                <a:latin typeface="Arial MT"/>
                <a:cs typeface="Arial MT"/>
              </a:rPr>
              <a:t>(Influenza</a:t>
            </a:r>
            <a:r>
              <a:rPr dirty="0" sz="3200" spc="-15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3200">
                <a:solidFill>
                  <a:srgbClr val="D20029"/>
                </a:solidFill>
                <a:latin typeface="Arial MT"/>
                <a:cs typeface="Arial MT"/>
              </a:rPr>
              <a:t>A</a:t>
            </a:r>
            <a:r>
              <a:rPr dirty="0" sz="3200" spc="10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3200" spc="-5">
                <a:solidFill>
                  <a:srgbClr val="D20029"/>
                </a:solidFill>
                <a:latin typeface="Arial MT"/>
                <a:cs typeface="Arial MT"/>
              </a:rPr>
              <a:t>Virus</a:t>
            </a:r>
            <a:r>
              <a:rPr dirty="0" sz="3200" spc="5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3200">
                <a:solidFill>
                  <a:srgbClr val="D20029"/>
                </a:solidFill>
                <a:latin typeface="Arial MT"/>
                <a:cs typeface="Arial MT"/>
              </a:rPr>
              <a:t>(H1N1)</a:t>
            </a:r>
            <a:r>
              <a:rPr dirty="0" sz="3200" spc="-20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3200" spc="-5">
                <a:solidFill>
                  <a:srgbClr val="D20029"/>
                </a:solidFill>
                <a:latin typeface="Arial MT"/>
                <a:cs typeface="Arial MT"/>
              </a:rPr>
              <a:t>pandemic</a:t>
            </a:r>
            <a:r>
              <a:rPr dirty="0" sz="3200" spc="-10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3200" spc="-5">
                <a:solidFill>
                  <a:srgbClr val="D20029"/>
                </a:solidFill>
                <a:latin typeface="Arial MT"/>
                <a:cs typeface="Arial MT"/>
              </a:rPr>
              <a:t>(Human</a:t>
            </a:r>
            <a:r>
              <a:rPr dirty="0" sz="3200" spc="-10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3200" spc="-5">
                <a:solidFill>
                  <a:srgbClr val="D20029"/>
                </a:solidFill>
                <a:latin typeface="Arial MT"/>
                <a:cs typeface="Arial MT"/>
              </a:rPr>
              <a:t>Isolated)</a:t>
            </a:r>
            <a:endParaRPr sz="320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809750" y="8196833"/>
            <a:ext cx="8450580" cy="1463040"/>
            <a:chOff x="1809750" y="8196833"/>
            <a:chExt cx="8450580" cy="146304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8800" y="8215919"/>
              <a:ext cx="8363994" cy="142488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819275" y="8206358"/>
              <a:ext cx="8431530" cy="1443990"/>
            </a:xfrm>
            <a:custGeom>
              <a:avLst/>
              <a:gdLst/>
              <a:ahLst/>
              <a:cxnLst/>
              <a:rect l="l" t="t" r="r" b="b"/>
              <a:pathLst>
                <a:path w="8431530" h="1443990">
                  <a:moveTo>
                    <a:pt x="0" y="1443990"/>
                  </a:moveTo>
                  <a:lnTo>
                    <a:pt x="8431530" y="1443990"/>
                  </a:lnTo>
                  <a:lnTo>
                    <a:pt x="8431530" y="0"/>
                  </a:lnTo>
                  <a:lnTo>
                    <a:pt x="0" y="0"/>
                  </a:lnTo>
                  <a:lnTo>
                    <a:pt x="0" y="1443990"/>
                  </a:lnTo>
                  <a:close/>
                </a:path>
              </a:pathLst>
            </a:custGeom>
            <a:ln w="19050">
              <a:solidFill>
                <a:srgbClr val="D2002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1809750" y="6339077"/>
            <a:ext cx="8450580" cy="1788160"/>
            <a:chOff x="1809750" y="6339077"/>
            <a:chExt cx="8450580" cy="178816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28800" y="6358157"/>
              <a:ext cx="8379655" cy="174952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19275" y="6348602"/>
              <a:ext cx="8431530" cy="1769110"/>
            </a:xfrm>
            <a:custGeom>
              <a:avLst/>
              <a:gdLst/>
              <a:ahLst/>
              <a:cxnLst/>
              <a:rect l="l" t="t" r="r" b="b"/>
              <a:pathLst>
                <a:path w="8431530" h="1769109">
                  <a:moveTo>
                    <a:pt x="0" y="1768602"/>
                  </a:moveTo>
                  <a:lnTo>
                    <a:pt x="8431530" y="1768602"/>
                  </a:lnTo>
                  <a:lnTo>
                    <a:pt x="8431530" y="0"/>
                  </a:lnTo>
                  <a:lnTo>
                    <a:pt x="0" y="0"/>
                  </a:lnTo>
                  <a:lnTo>
                    <a:pt x="0" y="1768602"/>
                  </a:lnTo>
                  <a:close/>
                </a:path>
              </a:pathLst>
            </a:custGeom>
            <a:ln w="19050">
              <a:solidFill>
                <a:srgbClr val="D2002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1907285" y="2090165"/>
            <a:ext cx="8353425" cy="1562100"/>
            <a:chOff x="1907285" y="2090165"/>
            <a:chExt cx="8353425" cy="156210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26335" y="2109215"/>
              <a:ext cx="8298466" cy="152400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916810" y="2099690"/>
              <a:ext cx="8334375" cy="1543050"/>
            </a:xfrm>
            <a:custGeom>
              <a:avLst/>
              <a:gdLst/>
              <a:ahLst/>
              <a:cxnLst/>
              <a:rect l="l" t="t" r="r" b="b"/>
              <a:pathLst>
                <a:path w="8334375" h="1543050">
                  <a:moveTo>
                    <a:pt x="0" y="1543050"/>
                  </a:moveTo>
                  <a:lnTo>
                    <a:pt x="8333994" y="1543050"/>
                  </a:lnTo>
                  <a:lnTo>
                    <a:pt x="8333994" y="0"/>
                  </a:lnTo>
                  <a:lnTo>
                    <a:pt x="0" y="0"/>
                  </a:lnTo>
                  <a:lnTo>
                    <a:pt x="0" y="1543050"/>
                  </a:lnTo>
                  <a:close/>
                </a:path>
              </a:pathLst>
            </a:custGeom>
            <a:ln w="19050">
              <a:solidFill>
                <a:srgbClr val="D2002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8418" y="804418"/>
            <a:ext cx="11873230" cy="833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300">
                <a:solidFill>
                  <a:srgbClr val="D20029"/>
                </a:solidFill>
              </a:rPr>
              <a:t>Available</a:t>
            </a:r>
            <a:r>
              <a:rPr dirty="0" sz="5300" spc="-15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Product</a:t>
            </a:r>
            <a:r>
              <a:rPr dirty="0" sz="5300" spc="-10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Range</a:t>
            </a:r>
            <a:r>
              <a:rPr dirty="0" sz="5300" spc="-10">
                <a:solidFill>
                  <a:srgbClr val="D20029"/>
                </a:solidFill>
              </a:rPr>
              <a:t> </a:t>
            </a:r>
            <a:r>
              <a:rPr dirty="0" sz="5300" spc="-5">
                <a:solidFill>
                  <a:srgbClr val="D20029"/>
                </a:solidFill>
              </a:rPr>
              <a:t>with</a:t>
            </a:r>
            <a:r>
              <a:rPr dirty="0" sz="5300" spc="-10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S+</a:t>
            </a:r>
            <a:r>
              <a:rPr dirty="0" sz="5300" spc="-10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Media</a:t>
            </a:r>
            <a:endParaRPr sz="5300"/>
          </a:p>
        </p:txBody>
      </p:sp>
      <p:sp>
        <p:nvSpPr>
          <p:cNvPr id="3" name="object 3"/>
          <p:cNvSpPr/>
          <p:nvPr/>
        </p:nvSpPr>
        <p:spPr>
          <a:xfrm>
            <a:off x="644093" y="1418081"/>
            <a:ext cx="11900535" cy="7660005"/>
          </a:xfrm>
          <a:custGeom>
            <a:avLst/>
            <a:gdLst/>
            <a:ahLst/>
            <a:cxnLst/>
            <a:rect l="l" t="t" r="r" b="b"/>
            <a:pathLst>
              <a:path w="11900535" h="7660005">
                <a:moveTo>
                  <a:pt x="11900332" y="7602614"/>
                </a:moveTo>
                <a:lnTo>
                  <a:pt x="11786032" y="7545451"/>
                </a:lnTo>
                <a:lnTo>
                  <a:pt x="11786032" y="7583564"/>
                </a:lnTo>
                <a:lnTo>
                  <a:pt x="139204" y="7582675"/>
                </a:lnTo>
                <a:lnTo>
                  <a:pt x="76187" y="114134"/>
                </a:lnTo>
                <a:lnTo>
                  <a:pt x="114300" y="113792"/>
                </a:lnTo>
                <a:lnTo>
                  <a:pt x="104762" y="95123"/>
                </a:lnTo>
                <a:lnTo>
                  <a:pt x="56184" y="0"/>
                </a:lnTo>
                <a:lnTo>
                  <a:pt x="0" y="114808"/>
                </a:lnTo>
                <a:lnTo>
                  <a:pt x="38087" y="114477"/>
                </a:lnTo>
                <a:lnTo>
                  <a:pt x="101269" y="7602537"/>
                </a:lnTo>
                <a:lnTo>
                  <a:pt x="112572" y="7602448"/>
                </a:lnTo>
                <a:lnTo>
                  <a:pt x="112572" y="7620762"/>
                </a:lnTo>
                <a:lnTo>
                  <a:pt x="11786032" y="7621664"/>
                </a:lnTo>
                <a:lnTo>
                  <a:pt x="11786032" y="7659751"/>
                </a:lnTo>
                <a:lnTo>
                  <a:pt x="11862219" y="7621664"/>
                </a:lnTo>
                <a:lnTo>
                  <a:pt x="11900332" y="7602614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88961" y="4666196"/>
            <a:ext cx="426084" cy="1850389"/>
          </a:xfrm>
          <a:prstGeom prst="rect">
            <a:avLst/>
          </a:prstGeom>
        </p:spPr>
        <p:txBody>
          <a:bodyPr wrap="square" lIns="0" tIns="762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2600" spc="-15">
                <a:latin typeface="Tahoma"/>
                <a:cs typeface="Tahoma"/>
              </a:rPr>
              <a:t>Performance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74000" y="2753867"/>
            <a:ext cx="11776710" cy="5850255"/>
          </a:xfrm>
          <a:custGeom>
            <a:avLst/>
            <a:gdLst/>
            <a:ahLst/>
            <a:cxnLst/>
            <a:rect l="l" t="t" r="r" b="b"/>
            <a:pathLst>
              <a:path w="11776710" h="5850255">
                <a:moveTo>
                  <a:pt x="10573042" y="0"/>
                </a:moveTo>
                <a:lnTo>
                  <a:pt x="10708805" y="524001"/>
                </a:lnTo>
                <a:lnTo>
                  <a:pt x="10528304" y="567983"/>
                </a:lnTo>
                <a:lnTo>
                  <a:pt x="10349287" y="612151"/>
                </a:lnTo>
                <a:lnTo>
                  <a:pt x="10171753" y="656507"/>
                </a:lnTo>
                <a:lnTo>
                  <a:pt x="9995702" y="701051"/>
                </a:lnTo>
                <a:lnTo>
                  <a:pt x="9821135" y="745782"/>
                </a:lnTo>
                <a:lnTo>
                  <a:pt x="9648050" y="790700"/>
                </a:lnTo>
                <a:lnTo>
                  <a:pt x="9476448" y="835806"/>
                </a:lnTo>
                <a:lnTo>
                  <a:pt x="9306330" y="881099"/>
                </a:lnTo>
                <a:lnTo>
                  <a:pt x="9137694" y="926580"/>
                </a:lnTo>
                <a:lnTo>
                  <a:pt x="8970542" y="972248"/>
                </a:lnTo>
                <a:lnTo>
                  <a:pt x="8804872" y="1018104"/>
                </a:lnTo>
                <a:lnTo>
                  <a:pt x="8640686" y="1064147"/>
                </a:lnTo>
                <a:lnTo>
                  <a:pt x="8477983" y="1110378"/>
                </a:lnTo>
                <a:lnTo>
                  <a:pt x="8316763" y="1156796"/>
                </a:lnTo>
                <a:lnTo>
                  <a:pt x="8157026" y="1203401"/>
                </a:lnTo>
                <a:lnTo>
                  <a:pt x="7998772" y="1250194"/>
                </a:lnTo>
                <a:lnTo>
                  <a:pt x="7842001" y="1297175"/>
                </a:lnTo>
                <a:lnTo>
                  <a:pt x="7686713" y="1344343"/>
                </a:lnTo>
                <a:lnTo>
                  <a:pt x="7532908" y="1391698"/>
                </a:lnTo>
                <a:lnTo>
                  <a:pt x="7380586" y="1439241"/>
                </a:lnTo>
                <a:lnTo>
                  <a:pt x="7229748" y="1486972"/>
                </a:lnTo>
                <a:lnTo>
                  <a:pt x="7080392" y="1534890"/>
                </a:lnTo>
                <a:lnTo>
                  <a:pt x="6932520" y="1582995"/>
                </a:lnTo>
                <a:lnTo>
                  <a:pt x="6786130" y="1631288"/>
                </a:lnTo>
                <a:lnTo>
                  <a:pt x="6641224" y="1679768"/>
                </a:lnTo>
                <a:lnTo>
                  <a:pt x="6497801" y="1728436"/>
                </a:lnTo>
                <a:lnTo>
                  <a:pt x="6355861" y="1777292"/>
                </a:lnTo>
                <a:lnTo>
                  <a:pt x="6215404" y="1826334"/>
                </a:lnTo>
                <a:lnTo>
                  <a:pt x="6076430" y="1875565"/>
                </a:lnTo>
                <a:lnTo>
                  <a:pt x="5938939" y="1924982"/>
                </a:lnTo>
                <a:lnTo>
                  <a:pt x="5802931" y="1974588"/>
                </a:lnTo>
                <a:lnTo>
                  <a:pt x="5668406" y="2024380"/>
                </a:lnTo>
                <a:lnTo>
                  <a:pt x="5535365" y="2074361"/>
                </a:lnTo>
                <a:lnTo>
                  <a:pt x="5403806" y="2124529"/>
                </a:lnTo>
                <a:lnTo>
                  <a:pt x="5273730" y="2174884"/>
                </a:lnTo>
                <a:lnTo>
                  <a:pt x="5145138" y="2225427"/>
                </a:lnTo>
                <a:lnTo>
                  <a:pt x="5018028" y="2276157"/>
                </a:lnTo>
                <a:lnTo>
                  <a:pt x="4892402" y="2327075"/>
                </a:lnTo>
                <a:lnTo>
                  <a:pt x="4768259" y="2378180"/>
                </a:lnTo>
                <a:lnTo>
                  <a:pt x="4645599" y="2429473"/>
                </a:lnTo>
                <a:lnTo>
                  <a:pt x="4524422" y="2480953"/>
                </a:lnTo>
                <a:lnTo>
                  <a:pt x="4404727" y="2532621"/>
                </a:lnTo>
                <a:lnTo>
                  <a:pt x="4286516" y="2584476"/>
                </a:lnTo>
                <a:lnTo>
                  <a:pt x="4169789" y="2636519"/>
                </a:lnTo>
                <a:lnTo>
                  <a:pt x="4054544" y="2688749"/>
                </a:lnTo>
                <a:lnTo>
                  <a:pt x="3940782" y="2741167"/>
                </a:lnTo>
                <a:lnTo>
                  <a:pt x="3828503" y="2793772"/>
                </a:lnTo>
                <a:lnTo>
                  <a:pt x="3717708" y="2846565"/>
                </a:lnTo>
                <a:lnTo>
                  <a:pt x="3608395" y="2899545"/>
                </a:lnTo>
                <a:lnTo>
                  <a:pt x="3500566" y="2952713"/>
                </a:lnTo>
                <a:lnTo>
                  <a:pt x="3394219" y="3006068"/>
                </a:lnTo>
                <a:lnTo>
                  <a:pt x="3289356" y="3059611"/>
                </a:lnTo>
                <a:lnTo>
                  <a:pt x="3185976" y="3113342"/>
                </a:lnTo>
                <a:lnTo>
                  <a:pt x="3084078" y="3167260"/>
                </a:lnTo>
                <a:lnTo>
                  <a:pt x="2983664" y="3221365"/>
                </a:lnTo>
                <a:lnTo>
                  <a:pt x="2884733" y="3275658"/>
                </a:lnTo>
                <a:lnTo>
                  <a:pt x="2787285" y="3330138"/>
                </a:lnTo>
                <a:lnTo>
                  <a:pt x="2691320" y="3384807"/>
                </a:lnTo>
                <a:lnTo>
                  <a:pt x="2596838" y="3439662"/>
                </a:lnTo>
                <a:lnTo>
                  <a:pt x="2503839" y="3494705"/>
                </a:lnTo>
                <a:lnTo>
                  <a:pt x="2412324" y="3549936"/>
                </a:lnTo>
                <a:lnTo>
                  <a:pt x="2322291" y="3605354"/>
                </a:lnTo>
                <a:lnTo>
                  <a:pt x="2233741" y="3660960"/>
                </a:lnTo>
                <a:lnTo>
                  <a:pt x="2146675" y="3716753"/>
                </a:lnTo>
                <a:lnTo>
                  <a:pt x="2061091" y="3772733"/>
                </a:lnTo>
                <a:lnTo>
                  <a:pt x="1976991" y="3828902"/>
                </a:lnTo>
                <a:lnTo>
                  <a:pt x="1894374" y="3885258"/>
                </a:lnTo>
                <a:lnTo>
                  <a:pt x="1813239" y="3941801"/>
                </a:lnTo>
                <a:lnTo>
                  <a:pt x="1733588" y="3998532"/>
                </a:lnTo>
                <a:lnTo>
                  <a:pt x="1694319" y="4026968"/>
                </a:lnTo>
                <a:lnTo>
                  <a:pt x="1655420" y="4055450"/>
                </a:lnTo>
                <a:lnTo>
                  <a:pt x="1616892" y="4083980"/>
                </a:lnTo>
                <a:lnTo>
                  <a:pt x="1578735" y="4112556"/>
                </a:lnTo>
                <a:lnTo>
                  <a:pt x="1540949" y="4141180"/>
                </a:lnTo>
                <a:lnTo>
                  <a:pt x="1503533" y="4169850"/>
                </a:lnTo>
                <a:lnTo>
                  <a:pt x="1466488" y="4198567"/>
                </a:lnTo>
                <a:lnTo>
                  <a:pt x="1429814" y="4227331"/>
                </a:lnTo>
                <a:lnTo>
                  <a:pt x="1393511" y="4256142"/>
                </a:lnTo>
                <a:lnTo>
                  <a:pt x="1357578" y="4284999"/>
                </a:lnTo>
                <a:lnTo>
                  <a:pt x="1322016" y="4313904"/>
                </a:lnTo>
                <a:lnTo>
                  <a:pt x="1286825" y="4342856"/>
                </a:lnTo>
                <a:lnTo>
                  <a:pt x="1252005" y="4371854"/>
                </a:lnTo>
                <a:lnTo>
                  <a:pt x="1217555" y="4400899"/>
                </a:lnTo>
                <a:lnTo>
                  <a:pt x="1183477" y="4429991"/>
                </a:lnTo>
                <a:lnTo>
                  <a:pt x="1149769" y="4459131"/>
                </a:lnTo>
                <a:lnTo>
                  <a:pt x="1116432" y="4488317"/>
                </a:lnTo>
                <a:lnTo>
                  <a:pt x="1083465" y="4517549"/>
                </a:lnTo>
                <a:lnTo>
                  <a:pt x="1050869" y="4546829"/>
                </a:lnTo>
                <a:lnTo>
                  <a:pt x="1018645" y="4576156"/>
                </a:lnTo>
                <a:lnTo>
                  <a:pt x="986790" y="4605529"/>
                </a:lnTo>
                <a:lnTo>
                  <a:pt x="955307" y="4634950"/>
                </a:lnTo>
                <a:lnTo>
                  <a:pt x="924194" y="4664417"/>
                </a:lnTo>
                <a:lnTo>
                  <a:pt x="893453" y="4693931"/>
                </a:lnTo>
                <a:lnTo>
                  <a:pt x="863081" y="4723492"/>
                </a:lnTo>
                <a:lnTo>
                  <a:pt x="833081" y="4753100"/>
                </a:lnTo>
                <a:lnTo>
                  <a:pt x="803452" y="4782755"/>
                </a:lnTo>
                <a:lnTo>
                  <a:pt x="774193" y="4812457"/>
                </a:lnTo>
                <a:lnTo>
                  <a:pt x="745305" y="4842205"/>
                </a:lnTo>
                <a:lnTo>
                  <a:pt x="716788" y="4872001"/>
                </a:lnTo>
                <a:lnTo>
                  <a:pt x="688641" y="4901843"/>
                </a:lnTo>
                <a:lnTo>
                  <a:pt x="660865" y="4931733"/>
                </a:lnTo>
                <a:lnTo>
                  <a:pt x="633460" y="4961669"/>
                </a:lnTo>
                <a:lnTo>
                  <a:pt x="606426" y="4991652"/>
                </a:lnTo>
                <a:lnTo>
                  <a:pt x="579763" y="5021682"/>
                </a:lnTo>
                <a:lnTo>
                  <a:pt x="553470" y="5051759"/>
                </a:lnTo>
                <a:lnTo>
                  <a:pt x="527548" y="5081882"/>
                </a:lnTo>
                <a:lnTo>
                  <a:pt x="501997" y="5112053"/>
                </a:lnTo>
                <a:lnTo>
                  <a:pt x="476817" y="5142271"/>
                </a:lnTo>
                <a:lnTo>
                  <a:pt x="452007" y="5172535"/>
                </a:lnTo>
                <a:lnTo>
                  <a:pt x="427568" y="5202846"/>
                </a:lnTo>
                <a:lnTo>
                  <a:pt x="403500" y="5233205"/>
                </a:lnTo>
                <a:lnTo>
                  <a:pt x="379803" y="5263610"/>
                </a:lnTo>
                <a:lnTo>
                  <a:pt x="356476" y="5294062"/>
                </a:lnTo>
                <a:lnTo>
                  <a:pt x="333521" y="5324561"/>
                </a:lnTo>
                <a:lnTo>
                  <a:pt x="288721" y="5385699"/>
                </a:lnTo>
                <a:lnTo>
                  <a:pt x="245405" y="5447025"/>
                </a:lnTo>
                <a:lnTo>
                  <a:pt x="203572" y="5508539"/>
                </a:lnTo>
                <a:lnTo>
                  <a:pt x="163222" y="5570240"/>
                </a:lnTo>
                <a:lnTo>
                  <a:pt x="124355" y="5632129"/>
                </a:lnTo>
                <a:lnTo>
                  <a:pt x="86971" y="5694205"/>
                </a:lnTo>
                <a:lnTo>
                  <a:pt x="51070" y="5756469"/>
                </a:lnTo>
                <a:lnTo>
                  <a:pt x="16652" y="5818920"/>
                </a:lnTo>
                <a:lnTo>
                  <a:pt x="0" y="5850216"/>
                </a:lnTo>
                <a:lnTo>
                  <a:pt x="26760" y="5816792"/>
                </a:lnTo>
                <a:lnTo>
                  <a:pt x="53796" y="5783458"/>
                </a:lnTo>
                <a:lnTo>
                  <a:pt x="81106" y="5750216"/>
                </a:lnTo>
                <a:lnTo>
                  <a:pt x="108692" y="5717065"/>
                </a:lnTo>
                <a:lnTo>
                  <a:pt x="136553" y="5684005"/>
                </a:lnTo>
                <a:lnTo>
                  <a:pt x="164689" y="5651036"/>
                </a:lnTo>
                <a:lnTo>
                  <a:pt x="193100" y="5618159"/>
                </a:lnTo>
                <a:lnTo>
                  <a:pt x="221787" y="5585373"/>
                </a:lnTo>
                <a:lnTo>
                  <a:pt x="250748" y="5552678"/>
                </a:lnTo>
                <a:lnTo>
                  <a:pt x="279985" y="5520074"/>
                </a:lnTo>
                <a:lnTo>
                  <a:pt x="309496" y="5487561"/>
                </a:lnTo>
                <a:lnTo>
                  <a:pt x="339283" y="5455140"/>
                </a:lnTo>
                <a:lnTo>
                  <a:pt x="369345" y="5422810"/>
                </a:lnTo>
                <a:lnTo>
                  <a:pt x="399682" y="5390571"/>
                </a:lnTo>
                <a:lnTo>
                  <a:pt x="430294" y="5358423"/>
                </a:lnTo>
                <a:lnTo>
                  <a:pt x="461181" y="5326366"/>
                </a:lnTo>
                <a:lnTo>
                  <a:pt x="492344" y="5294401"/>
                </a:lnTo>
                <a:lnTo>
                  <a:pt x="523781" y="5262526"/>
                </a:lnTo>
                <a:lnTo>
                  <a:pt x="555494" y="5230743"/>
                </a:lnTo>
                <a:lnTo>
                  <a:pt x="587481" y="5199052"/>
                </a:lnTo>
                <a:lnTo>
                  <a:pt x="619744" y="5167451"/>
                </a:lnTo>
                <a:lnTo>
                  <a:pt x="652282" y="5135942"/>
                </a:lnTo>
                <a:lnTo>
                  <a:pt x="685095" y="5104523"/>
                </a:lnTo>
                <a:lnTo>
                  <a:pt x="718183" y="5073196"/>
                </a:lnTo>
                <a:lnTo>
                  <a:pt x="751546" y="5041961"/>
                </a:lnTo>
                <a:lnTo>
                  <a:pt x="785185" y="5010816"/>
                </a:lnTo>
                <a:lnTo>
                  <a:pt x="853287" y="4948800"/>
                </a:lnTo>
                <a:lnTo>
                  <a:pt x="922489" y="4887149"/>
                </a:lnTo>
                <a:lnTo>
                  <a:pt x="992793" y="4825863"/>
                </a:lnTo>
                <a:lnTo>
                  <a:pt x="1064196" y="4764942"/>
                </a:lnTo>
                <a:lnTo>
                  <a:pt x="1136700" y="4704386"/>
                </a:lnTo>
                <a:lnTo>
                  <a:pt x="1210304" y="4644194"/>
                </a:lnTo>
                <a:lnTo>
                  <a:pt x="1285009" y="4584367"/>
                </a:lnTo>
                <a:lnTo>
                  <a:pt x="1360814" y="4524905"/>
                </a:lnTo>
                <a:lnTo>
                  <a:pt x="1437720" y="4465808"/>
                </a:lnTo>
                <a:lnTo>
                  <a:pt x="1515727" y="4407075"/>
                </a:lnTo>
                <a:lnTo>
                  <a:pt x="1594833" y="4348707"/>
                </a:lnTo>
                <a:lnTo>
                  <a:pt x="1675040" y="4290704"/>
                </a:lnTo>
                <a:lnTo>
                  <a:pt x="1756348" y="4233066"/>
                </a:lnTo>
                <a:lnTo>
                  <a:pt x="1838756" y="4175793"/>
                </a:lnTo>
                <a:lnTo>
                  <a:pt x="1922265" y="4118884"/>
                </a:lnTo>
                <a:lnTo>
                  <a:pt x="2006874" y="4062340"/>
                </a:lnTo>
                <a:lnTo>
                  <a:pt x="2092583" y="4006161"/>
                </a:lnTo>
                <a:lnTo>
                  <a:pt x="2179393" y="3950346"/>
                </a:lnTo>
                <a:lnTo>
                  <a:pt x="2267304" y="3894897"/>
                </a:lnTo>
                <a:lnTo>
                  <a:pt x="2356314" y="3839812"/>
                </a:lnTo>
                <a:lnTo>
                  <a:pt x="2446426" y="3785092"/>
                </a:lnTo>
                <a:lnTo>
                  <a:pt x="2537638" y="3730736"/>
                </a:lnTo>
                <a:lnTo>
                  <a:pt x="2629950" y="3676745"/>
                </a:lnTo>
                <a:lnTo>
                  <a:pt x="2723363" y="3623120"/>
                </a:lnTo>
                <a:lnTo>
                  <a:pt x="2817876" y="3569858"/>
                </a:lnTo>
                <a:lnTo>
                  <a:pt x="2913490" y="3516962"/>
                </a:lnTo>
                <a:lnTo>
                  <a:pt x="3010204" y="3464430"/>
                </a:lnTo>
                <a:lnTo>
                  <a:pt x="3108018" y="3412263"/>
                </a:lnTo>
                <a:lnTo>
                  <a:pt x="3206933" y="3360461"/>
                </a:lnTo>
                <a:lnTo>
                  <a:pt x="3306949" y="3309024"/>
                </a:lnTo>
                <a:lnTo>
                  <a:pt x="3408065" y="3257951"/>
                </a:lnTo>
                <a:lnTo>
                  <a:pt x="3510281" y="3207243"/>
                </a:lnTo>
                <a:lnTo>
                  <a:pt x="3613598" y="3156900"/>
                </a:lnTo>
                <a:lnTo>
                  <a:pt x="3718016" y="3106921"/>
                </a:lnTo>
                <a:lnTo>
                  <a:pt x="3823534" y="3057308"/>
                </a:lnTo>
                <a:lnTo>
                  <a:pt x="3930152" y="3008058"/>
                </a:lnTo>
                <a:lnTo>
                  <a:pt x="4037871" y="2959174"/>
                </a:lnTo>
                <a:lnTo>
                  <a:pt x="4146690" y="2910654"/>
                </a:lnTo>
                <a:lnTo>
                  <a:pt x="4256610" y="2862500"/>
                </a:lnTo>
                <a:lnTo>
                  <a:pt x="4367630" y="2814709"/>
                </a:lnTo>
                <a:lnTo>
                  <a:pt x="4479751" y="2767284"/>
                </a:lnTo>
                <a:lnTo>
                  <a:pt x="4592972" y="2720223"/>
                </a:lnTo>
                <a:lnTo>
                  <a:pt x="4707294" y="2673527"/>
                </a:lnTo>
                <a:lnTo>
                  <a:pt x="4822716" y="2627196"/>
                </a:lnTo>
                <a:lnTo>
                  <a:pt x="4939238" y="2581229"/>
                </a:lnTo>
                <a:lnTo>
                  <a:pt x="5056861" y="2535627"/>
                </a:lnTo>
                <a:lnTo>
                  <a:pt x="5175585" y="2490390"/>
                </a:lnTo>
                <a:lnTo>
                  <a:pt x="5295409" y="2445517"/>
                </a:lnTo>
                <a:lnTo>
                  <a:pt x="5416333" y="2401009"/>
                </a:lnTo>
                <a:lnTo>
                  <a:pt x="5538358" y="2356866"/>
                </a:lnTo>
                <a:lnTo>
                  <a:pt x="5661484" y="2313088"/>
                </a:lnTo>
                <a:lnTo>
                  <a:pt x="5785710" y="2269674"/>
                </a:lnTo>
                <a:lnTo>
                  <a:pt x="5911036" y="2226625"/>
                </a:lnTo>
                <a:lnTo>
                  <a:pt x="6037463" y="2183941"/>
                </a:lnTo>
                <a:lnTo>
                  <a:pt x="6164990" y="2141621"/>
                </a:lnTo>
                <a:lnTo>
                  <a:pt x="6293618" y="2099666"/>
                </a:lnTo>
                <a:lnTo>
                  <a:pt x="6423346" y="2058076"/>
                </a:lnTo>
                <a:lnTo>
                  <a:pt x="6554175" y="2016850"/>
                </a:lnTo>
                <a:lnTo>
                  <a:pt x="6686104" y="1975989"/>
                </a:lnTo>
                <a:lnTo>
                  <a:pt x="6819134" y="1935493"/>
                </a:lnTo>
                <a:lnTo>
                  <a:pt x="6953264" y="1895361"/>
                </a:lnTo>
                <a:lnTo>
                  <a:pt x="7088494" y="1855594"/>
                </a:lnTo>
                <a:lnTo>
                  <a:pt x="7224825" y="1816192"/>
                </a:lnTo>
                <a:lnTo>
                  <a:pt x="7362257" y="1777154"/>
                </a:lnTo>
                <a:lnTo>
                  <a:pt x="7500789" y="1738481"/>
                </a:lnTo>
                <a:lnTo>
                  <a:pt x="7640422" y="1700173"/>
                </a:lnTo>
                <a:lnTo>
                  <a:pt x="7781155" y="1662229"/>
                </a:lnTo>
                <a:lnTo>
                  <a:pt x="7922988" y="1624650"/>
                </a:lnTo>
                <a:lnTo>
                  <a:pt x="8065922" y="1587436"/>
                </a:lnTo>
                <a:lnTo>
                  <a:pt x="8209956" y="1550586"/>
                </a:lnTo>
                <a:lnTo>
                  <a:pt x="8355091" y="1514101"/>
                </a:lnTo>
                <a:lnTo>
                  <a:pt x="8501327" y="1477981"/>
                </a:lnTo>
                <a:lnTo>
                  <a:pt x="8648663" y="1442225"/>
                </a:lnTo>
                <a:lnTo>
                  <a:pt x="8797099" y="1406834"/>
                </a:lnTo>
                <a:lnTo>
                  <a:pt x="8946636" y="1371807"/>
                </a:lnTo>
                <a:lnTo>
                  <a:pt x="9097273" y="1337146"/>
                </a:lnTo>
                <a:lnTo>
                  <a:pt x="9249011" y="1302848"/>
                </a:lnTo>
                <a:lnTo>
                  <a:pt x="9401849" y="1268916"/>
                </a:lnTo>
                <a:lnTo>
                  <a:pt x="9555788" y="1235348"/>
                </a:lnTo>
                <a:lnTo>
                  <a:pt x="9710827" y="1202145"/>
                </a:lnTo>
                <a:lnTo>
                  <a:pt x="9866966" y="1169306"/>
                </a:lnTo>
                <a:lnTo>
                  <a:pt x="10024207" y="1136832"/>
                </a:lnTo>
                <a:lnTo>
                  <a:pt x="10182547" y="1104723"/>
                </a:lnTo>
                <a:lnTo>
                  <a:pt x="10341988" y="1072978"/>
                </a:lnTo>
                <a:lnTo>
                  <a:pt x="10502530" y="1041598"/>
                </a:lnTo>
                <a:lnTo>
                  <a:pt x="10664172" y="1010582"/>
                </a:lnTo>
                <a:lnTo>
                  <a:pt x="10826915" y="979931"/>
                </a:lnTo>
                <a:lnTo>
                  <a:pt x="10962678" y="1503933"/>
                </a:lnTo>
                <a:lnTo>
                  <a:pt x="11776621" y="391159"/>
                </a:lnTo>
                <a:lnTo>
                  <a:pt x="1057304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586230" y="8059039"/>
            <a:ext cx="44958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20">
                <a:latin typeface="Tahoma"/>
                <a:cs typeface="Tahoma"/>
              </a:rPr>
              <a:t>E</a:t>
            </a:r>
            <a:r>
              <a:rPr dirty="0" sz="1000" spc="-20">
                <a:latin typeface="Tahoma"/>
                <a:cs typeface="Tahoma"/>
              </a:rPr>
              <a:t>x</a:t>
            </a:r>
            <a:r>
              <a:rPr dirty="0" sz="1000" spc="-30">
                <a:latin typeface="Tahoma"/>
                <a:cs typeface="Tahoma"/>
              </a:rPr>
              <a:t>i</a:t>
            </a:r>
            <a:r>
              <a:rPr dirty="0" sz="1000" spc="30">
                <a:latin typeface="Tahoma"/>
                <a:cs typeface="Tahoma"/>
              </a:rPr>
              <a:t>s</a:t>
            </a:r>
            <a:r>
              <a:rPr dirty="0" sz="1000" spc="-40">
                <a:latin typeface="Tahoma"/>
                <a:cs typeface="Tahoma"/>
              </a:rPr>
              <a:t>t</a:t>
            </a:r>
            <a:r>
              <a:rPr dirty="0" sz="1000" spc="-30">
                <a:latin typeface="Tahoma"/>
                <a:cs typeface="Tahoma"/>
              </a:rPr>
              <a:t>i</a:t>
            </a:r>
            <a:r>
              <a:rPr dirty="0" sz="1000" spc="-20">
                <a:latin typeface="Tahoma"/>
                <a:cs typeface="Tahoma"/>
              </a:rPr>
              <a:t>n</a:t>
            </a:r>
            <a:r>
              <a:rPr dirty="0" sz="1000" spc="-10">
                <a:latin typeface="Tahoma"/>
                <a:cs typeface="Tahoma"/>
              </a:rPr>
              <a:t>g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3950" y="7993126"/>
            <a:ext cx="27305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35">
                <a:latin typeface="Tahoma"/>
                <a:cs typeface="Tahoma"/>
              </a:rPr>
              <a:t>N</a:t>
            </a:r>
            <a:r>
              <a:rPr dirty="0" sz="1000" spc="5">
                <a:latin typeface="Tahoma"/>
                <a:cs typeface="Tahoma"/>
              </a:rPr>
              <a:t>e</a:t>
            </a:r>
            <a:r>
              <a:rPr dirty="0" sz="1000" spc="-45">
                <a:latin typeface="Tahoma"/>
                <a:cs typeface="Tahoma"/>
              </a:rPr>
              <a:t>w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33141" y="6837426"/>
            <a:ext cx="56197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Tahoma"/>
                <a:cs typeface="Tahoma"/>
              </a:rPr>
              <a:t>AstroCel</a:t>
            </a:r>
            <a:r>
              <a:rPr dirty="0" sz="1000" spc="-80">
                <a:latin typeface="Tahoma"/>
                <a:cs typeface="Tahoma"/>
              </a:rPr>
              <a:t> </a:t>
            </a:r>
            <a:r>
              <a:rPr dirty="0" sz="1000" spc="-140">
                <a:latin typeface="Tahoma"/>
                <a:cs typeface="Tahoma"/>
              </a:rPr>
              <a:t>I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612391" y="2164130"/>
            <a:ext cx="7442200" cy="6312535"/>
            <a:chOff x="1612391" y="2164130"/>
            <a:chExt cx="7442200" cy="631253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12719" y="7211568"/>
              <a:ext cx="1155192" cy="126491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90744" y="5847587"/>
              <a:ext cx="1194815" cy="13121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12024" y="4931663"/>
              <a:ext cx="1086612" cy="12054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12391" y="4369318"/>
              <a:ext cx="1642351" cy="197803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90287" y="3127323"/>
              <a:ext cx="1539079" cy="173573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85303" y="2164130"/>
              <a:ext cx="1668779" cy="183636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647690" y="5453888"/>
            <a:ext cx="59245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Tahoma"/>
                <a:cs typeface="Tahoma"/>
              </a:rPr>
              <a:t>AstroCel</a:t>
            </a:r>
            <a:r>
              <a:rPr dirty="0" sz="1000" spc="-80">
                <a:latin typeface="Tahoma"/>
                <a:cs typeface="Tahoma"/>
              </a:rPr>
              <a:t> </a:t>
            </a:r>
            <a:r>
              <a:rPr dirty="0" sz="1000" spc="-140">
                <a:latin typeface="Tahoma"/>
                <a:cs typeface="Tahoma"/>
              </a:rPr>
              <a:t>II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58098" y="4565141"/>
            <a:ext cx="6229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Tahoma"/>
                <a:cs typeface="Tahoma"/>
              </a:rPr>
              <a:t>AstroCel</a:t>
            </a:r>
            <a:r>
              <a:rPr dirty="0" sz="1000" spc="-75">
                <a:latin typeface="Tahoma"/>
                <a:cs typeface="Tahoma"/>
              </a:rPr>
              <a:t> </a:t>
            </a:r>
            <a:r>
              <a:rPr dirty="0" sz="1000" spc="-140">
                <a:latin typeface="Tahoma"/>
                <a:cs typeface="Tahoma"/>
              </a:rPr>
              <a:t>III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85161" y="3969765"/>
            <a:ext cx="9264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5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dirty="0" sz="1200" spc="-25">
                <a:solidFill>
                  <a:srgbClr val="FF0000"/>
                </a:solidFill>
                <a:latin typeface="Tahoma"/>
                <a:cs typeface="Tahoma"/>
              </a:rPr>
              <a:t>st</a:t>
            </a:r>
            <a:r>
              <a:rPr dirty="0" sz="1200" spc="-20">
                <a:solidFill>
                  <a:srgbClr val="FF0000"/>
                </a:solidFill>
                <a:latin typeface="Tahoma"/>
                <a:cs typeface="Tahoma"/>
              </a:rPr>
              <a:t>r</a:t>
            </a:r>
            <a:r>
              <a:rPr dirty="0" sz="1200" spc="20">
                <a:solidFill>
                  <a:srgbClr val="FF0000"/>
                </a:solidFill>
                <a:latin typeface="Tahoma"/>
                <a:cs typeface="Tahoma"/>
              </a:rPr>
              <a:t>oCe</a:t>
            </a:r>
            <a:r>
              <a:rPr dirty="0" sz="1200" spc="10">
                <a:solidFill>
                  <a:srgbClr val="FF0000"/>
                </a:solidFill>
                <a:latin typeface="Tahoma"/>
                <a:cs typeface="Tahoma"/>
              </a:rPr>
              <a:t>l</a:t>
            </a:r>
            <a:r>
              <a:rPr dirty="0" sz="1200" spc="-7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200" spc="-165">
                <a:solidFill>
                  <a:srgbClr val="FF0000"/>
                </a:solidFill>
                <a:latin typeface="Tahoma"/>
                <a:cs typeface="Tahoma"/>
              </a:rPr>
              <a:t>I</a:t>
            </a:r>
            <a:r>
              <a:rPr dirty="0" sz="1200" spc="-6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r>
              <a:rPr dirty="0" sz="1200" spc="-6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200" spc="-204">
                <a:solidFill>
                  <a:srgbClr val="FF0000"/>
                </a:solidFill>
                <a:latin typeface="Tahoma"/>
                <a:cs typeface="Tahoma"/>
              </a:rPr>
              <a:t>+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46396" y="2831972"/>
            <a:ext cx="96329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5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dirty="0" sz="1200" spc="-25">
                <a:solidFill>
                  <a:srgbClr val="FF0000"/>
                </a:solidFill>
                <a:latin typeface="Tahoma"/>
                <a:cs typeface="Tahoma"/>
              </a:rPr>
              <a:t>st</a:t>
            </a:r>
            <a:r>
              <a:rPr dirty="0" sz="1200" spc="-20">
                <a:solidFill>
                  <a:srgbClr val="FF0000"/>
                </a:solidFill>
                <a:latin typeface="Tahoma"/>
                <a:cs typeface="Tahoma"/>
              </a:rPr>
              <a:t>r</a:t>
            </a:r>
            <a:r>
              <a:rPr dirty="0" sz="1200" spc="20">
                <a:solidFill>
                  <a:srgbClr val="FF0000"/>
                </a:solidFill>
                <a:latin typeface="Tahoma"/>
                <a:cs typeface="Tahoma"/>
              </a:rPr>
              <a:t>oCe</a:t>
            </a:r>
            <a:r>
              <a:rPr dirty="0" sz="1200" spc="10">
                <a:solidFill>
                  <a:srgbClr val="FF0000"/>
                </a:solidFill>
                <a:latin typeface="Tahoma"/>
                <a:cs typeface="Tahoma"/>
              </a:rPr>
              <a:t>l</a:t>
            </a:r>
            <a:r>
              <a:rPr dirty="0" sz="1200" spc="-7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200" spc="-165">
                <a:solidFill>
                  <a:srgbClr val="FF0000"/>
                </a:solidFill>
                <a:latin typeface="Tahoma"/>
                <a:cs typeface="Tahoma"/>
              </a:rPr>
              <a:t>II</a:t>
            </a:r>
            <a:r>
              <a:rPr dirty="0" sz="1200" spc="-6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r>
              <a:rPr dirty="0" sz="1200" spc="-6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200" spc="-204">
                <a:solidFill>
                  <a:srgbClr val="FF0000"/>
                </a:solidFill>
                <a:latin typeface="Tahoma"/>
                <a:cs typeface="Tahoma"/>
              </a:rPr>
              <a:t>+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05419" y="1812797"/>
            <a:ext cx="9994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5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dirty="0" sz="1200" spc="-25">
                <a:solidFill>
                  <a:srgbClr val="FF0000"/>
                </a:solidFill>
                <a:latin typeface="Tahoma"/>
                <a:cs typeface="Tahoma"/>
              </a:rPr>
              <a:t>st</a:t>
            </a:r>
            <a:r>
              <a:rPr dirty="0" sz="1200" spc="-20">
                <a:solidFill>
                  <a:srgbClr val="FF0000"/>
                </a:solidFill>
                <a:latin typeface="Tahoma"/>
                <a:cs typeface="Tahoma"/>
              </a:rPr>
              <a:t>r</a:t>
            </a:r>
            <a:r>
              <a:rPr dirty="0" sz="1200" spc="20">
                <a:solidFill>
                  <a:srgbClr val="FF0000"/>
                </a:solidFill>
                <a:latin typeface="Tahoma"/>
                <a:cs typeface="Tahoma"/>
              </a:rPr>
              <a:t>oCe</a:t>
            </a:r>
            <a:r>
              <a:rPr dirty="0" sz="1200" spc="10">
                <a:solidFill>
                  <a:srgbClr val="FF0000"/>
                </a:solidFill>
                <a:latin typeface="Tahoma"/>
                <a:cs typeface="Tahoma"/>
              </a:rPr>
              <a:t>l</a:t>
            </a:r>
            <a:r>
              <a:rPr dirty="0" sz="1200" spc="-7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200" spc="-165">
                <a:solidFill>
                  <a:srgbClr val="FF0000"/>
                </a:solidFill>
                <a:latin typeface="Tahoma"/>
                <a:cs typeface="Tahoma"/>
              </a:rPr>
              <a:t>III</a:t>
            </a:r>
            <a:r>
              <a:rPr dirty="0" sz="1200" spc="-6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r>
              <a:rPr dirty="0" sz="1200" spc="-6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200" spc="-204">
                <a:solidFill>
                  <a:srgbClr val="FF0000"/>
                </a:solidFill>
                <a:latin typeface="Tahoma"/>
                <a:cs typeface="Tahoma"/>
              </a:rPr>
              <a:t>+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70270" y="9129471"/>
            <a:ext cx="748030" cy="422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25">
                <a:latin typeface="Tahoma"/>
                <a:cs typeface="Tahoma"/>
              </a:rPr>
              <a:t>Price</a:t>
            </a:r>
            <a:endParaRPr sz="2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2600" y="853185"/>
            <a:ext cx="7717790" cy="833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300">
                <a:solidFill>
                  <a:srgbClr val="D20029"/>
                </a:solidFill>
              </a:rPr>
              <a:t>AstroCel</a:t>
            </a:r>
            <a:r>
              <a:rPr dirty="0" sz="5300" spc="-25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I</a:t>
            </a:r>
            <a:r>
              <a:rPr dirty="0" sz="5300" spc="-15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S+</a:t>
            </a:r>
            <a:r>
              <a:rPr dirty="0" sz="5300" spc="-15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HEPA</a:t>
            </a:r>
            <a:r>
              <a:rPr dirty="0" sz="5300" spc="-15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Filter</a:t>
            </a:r>
            <a:endParaRPr sz="53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323841" y="1727834"/>
          <a:ext cx="8224520" cy="78244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94505"/>
                <a:gridCol w="3910329"/>
              </a:tblGrid>
              <a:tr h="392938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2200" spc="-5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Specification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1651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2575"/>
                        </a:lnSpc>
                        <a:spcBef>
                          <a:spcPts val="415"/>
                        </a:spcBef>
                      </a:pPr>
                      <a:r>
                        <a:rPr dirty="0" sz="2200" spc="-5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Description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5270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</a:tr>
              <a:tr h="393065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EN1822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651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H13,</a:t>
                      </a:r>
                      <a:r>
                        <a:rPr dirty="0" sz="2200" spc="-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H14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651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93064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Filter</a:t>
                      </a:r>
                      <a:r>
                        <a:rPr dirty="0" sz="2200" spc="-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Depth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(mm)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651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149</a:t>
                      </a:r>
                      <a:r>
                        <a:rPr dirty="0" sz="2200" spc="-2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&amp;</a:t>
                      </a:r>
                      <a:r>
                        <a:rPr dirty="0" sz="2200" spc="-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292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651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709676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Media</a:t>
                      </a:r>
                      <a:r>
                        <a:rPr dirty="0" sz="2200" spc="-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Type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7526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985" marR="38481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Fibreglass</a:t>
                      </a:r>
                      <a:r>
                        <a:rPr dirty="0" sz="2200" spc="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with antimicrobial </a:t>
                      </a:r>
                      <a:r>
                        <a:rPr dirty="0" sz="2200" spc="-59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properties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698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92938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Frame</a:t>
                      </a:r>
                      <a:r>
                        <a:rPr dirty="0" sz="2200" spc="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material</a:t>
                      </a:r>
                      <a:r>
                        <a:rPr dirty="0" sz="220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(Standard)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651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GI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651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709676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Frame</a:t>
                      </a:r>
                      <a:r>
                        <a:rPr dirty="0" sz="2200" spc="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material</a:t>
                      </a:r>
                      <a:r>
                        <a:rPr dirty="0" sz="2200" spc="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(Optional)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7526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985" marR="55689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Aluminium,</a:t>
                      </a:r>
                      <a:r>
                        <a:rPr dirty="0" sz="2200" spc="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Stainless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steel, </a:t>
                      </a:r>
                      <a:r>
                        <a:rPr dirty="0" sz="2200" spc="-59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Plywood,</a:t>
                      </a:r>
                      <a:r>
                        <a:rPr dirty="0" sz="2200" spc="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Particle</a:t>
                      </a:r>
                      <a:r>
                        <a:rPr dirty="0" sz="220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board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762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93064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Separator</a:t>
                      </a:r>
                      <a:r>
                        <a:rPr dirty="0" sz="220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Style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651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Aluminium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651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92938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Gasket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Material</a:t>
                      </a:r>
                      <a:r>
                        <a:rPr dirty="0" sz="2200" spc="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(Standard)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714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Neoprene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714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420877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Gasket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Material</a:t>
                      </a:r>
                      <a:r>
                        <a:rPr dirty="0" sz="2200" spc="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(Optional)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3048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PU,</a:t>
                      </a:r>
                      <a:r>
                        <a:rPr dirty="0" sz="2200" spc="-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EPDM,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PU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Gel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3048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92938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Gasket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Position</a:t>
                      </a:r>
                      <a:r>
                        <a:rPr dirty="0" sz="220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(Standard)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714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Downstream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714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449199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Gasket Position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(Optional)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4508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Upstream,</a:t>
                      </a:r>
                      <a:r>
                        <a:rPr dirty="0" sz="220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Both</a:t>
                      </a:r>
                      <a:r>
                        <a:rPr dirty="0" sz="220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sides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4508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93064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Faceguard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714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No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714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92938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Special</a:t>
                      </a:r>
                      <a:r>
                        <a:rPr dirty="0" sz="2200" spc="-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Size</a:t>
                      </a:r>
                      <a:r>
                        <a:rPr dirty="0" sz="2200" spc="-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Available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714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Yes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714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93064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Header</a:t>
                      </a:r>
                      <a:r>
                        <a:rPr dirty="0" sz="2200" spc="-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Type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714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Non</a:t>
                      </a:r>
                      <a:r>
                        <a:rPr dirty="0" sz="2200" spc="-4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Header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714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92938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Antimicrobial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Available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714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Yes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714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413232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Recommended</a:t>
                      </a:r>
                      <a:r>
                        <a:rPr dirty="0" sz="2200" spc="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Final Resistance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730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750</a:t>
                      </a:r>
                      <a:r>
                        <a:rPr dirty="0" sz="2200" spc="-4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Pa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730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93001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Max Operating</a:t>
                      </a:r>
                      <a:r>
                        <a:rPr dirty="0" sz="220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Temperature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714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90°C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714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93014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Test</a:t>
                      </a:r>
                      <a:r>
                        <a:rPr dirty="0" sz="2200" spc="-3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Report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714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JIS</a:t>
                      </a:r>
                      <a:r>
                        <a:rPr dirty="0" sz="220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Z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2801</a:t>
                      </a:r>
                      <a:r>
                        <a:rPr dirty="0" sz="2200" spc="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&amp;</a:t>
                      </a:r>
                      <a:r>
                        <a:rPr dirty="0" sz="2200" spc="-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ISO</a:t>
                      </a:r>
                      <a:r>
                        <a:rPr dirty="0" sz="220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18184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1714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3504" y="3867911"/>
            <a:ext cx="2945268" cy="305546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2600" y="853185"/>
            <a:ext cx="7905115" cy="833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300">
                <a:solidFill>
                  <a:srgbClr val="D20029"/>
                </a:solidFill>
              </a:rPr>
              <a:t>AstroCel</a:t>
            </a:r>
            <a:r>
              <a:rPr dirty="0" sz="5300" spc="-20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II</a:t>
            </a:r>
            <a:r>
              <a:rPr dirty="0" sz="5300" spc="-15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S+</a:t>
            </a:r>
            <a:r>
              <a:rPr dirty="0" sz="5300" spc="-15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HEPA</a:t>
            </a:r>
            <a:r>
              <a:rPr dirty="0" sz="5300" spc="-15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Filter</a:t>
            </a:r>
            <a:endParaRPr sz="53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355591" y="2094356"/>
          <a:ext cx="8458835" cy="6810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58055"/>
                <a:gridCol w="3681729"/>
              </a:tblGrid>
              <a:tr h="409321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2200" spc="-5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Specification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2580"/>
                        </a:lnSpc>
                        <a:spcBef>
                          <a:spcPts val="545"/>
                        </a:spcBef>
                      </a:pPr>
                      <a:r>
                        <a:rPr dirty="0" sz="2200" spc="-5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Description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6921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</a:tr>
              <a:tr h="409321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EN1822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H13,</a:t>
                      </a:r>
                      <a:r>
                        <a:rPr dirty="0" sz="2200" spc="-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H14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409321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Filter</a:t>
                      </a:r>
                      <a:r>
                        <a:rPr dirty="0" sz="2200" spc="-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Depth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(mm)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69,</a:t>
                      </a:r>
                      <a:r>
                        <a:rPr dirty="0" sz="2200" spc="-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93,</a:t>
                      </a:r>
                      <a:r>
                        <a:rPr dirty="0" sz="220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117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409320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Media</a:t>
                      </a:r>
                      <a:r>
                        <a:rPr dirty="0" sz="2200" spc="-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Type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Fibreglass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409448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Frame material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Aluminium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409321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Separator</a:t>
                      </a:r>
                      <a:r>
                        <a:rPr dirty="0" sz="220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Style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Hot</a:t>
                      </a:r>
                      <a:r>
                        <a:rPr dirty="0" sz="2200" spc="-4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Melt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409321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Gasket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Material</a:t>
                      </a:r>
                      <a:r>
                        <a:rPr dirty="0" sz="2200" spc="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(Standard)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Endless</a:t>
                      </a:r>
                      <a:r>
                        <a:rPr dirty="0" sz="2200" spc="-4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PU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542797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Gasket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Material</a:t>
                      </a:r>
                      <a:r>
                        <a:rPr dirty="0" sz="2200" spc="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(Optional)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9144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Neoprene,</a:t>
                      </a:r>
                      <a:r>
                        <a:rPr dirty="0" sz="2200" spc="-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EPDM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9144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480695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Gasket Position (Standard)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6096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Downstream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6096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73125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Gasket Position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(Optional)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698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Upstream,</a:t>
                      </a:r>
                      <a:r>
                        <a:rPr dirty="0" sz="220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Both</a:t>
                      </a:r>
                      <a:r>
                        <a:rPr dirty="0" sz="220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sides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698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409321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Faceguard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540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Both</a:t>
                      </a:r>
                      <a:r>
                        <a:rPr dirty="0" sz="2200" spc="-3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sides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540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409320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Special</a:t>
                      </a:r>
                      <a:r>
                        <a:rPr dirty="0" sz="2200" spc="-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Size</a:t>
                      </a:r>
                      <a:r>
                        <a:rPr dirty="0" sz="2200" spc="-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Available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540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Yes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540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409320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Antimicrobial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Available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540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Yes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540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489077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Recommended</a:t>
                      </a:r>
                      <a:r>
                        <a:rPr dirty="0" sz="2200" spc="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Final Resistance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6540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500</a:t>
                      </a:r>
                      <a:r>
                        <a:rPr dirty="0" sz="2200" spc="-4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Pa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6540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409295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Max Operating</a:t>
                      </a:r>
                      <a:r>
                        <a:rPr dirty="0" sz="220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Temperature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540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70°C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540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409346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Test</a:t>
                      </a:r>
                      <a:r>
                        <a:rPr dirty="0" sz="2200" spc="-3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Report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540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JIS</a:t>
                      </a:r>
                      <a:r>
                        <a:rPr dirty="0" sz="220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Z</a:t>
                      </a:r>
                      <a:r>
                        <a:rPr dirty="0" sz="220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2801</a:t>
                      </a:r>
                      <a:r>
                        <a:rPr dirty="0" sz="2200" spc="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&amp;</a:t>
                      </a:r>
                      <a:r>
                        <a:rPr dirty="0" sz="220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ISO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18184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2540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7991" y="3416861"/>
            <a:ext cx="2881884" cy="324754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2600" y="853185"/>
            <a:ext cx="8092440" cy="833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300">
                <a:solidFill>
                  <a:srgbClr val="D20029"/>
                </a:solidFill>
              </a:rPr>
              <a:t>AstroCel</a:t>
            </a:r>
            <a:r>
              <a:rPr dirty="0" sz="5300" spc="-20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III</a:t>
            </a:r>
            <a:r>
              <a:rPr dirty="0" sz="5300" spc="-15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S+</a:t>
            </a:r>
            <a:r>
              <a:rPr dirty="0" sz="5300" spc="-15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HEPA</a:t>
            </a:r>
            <a:r>
              <a:rPr dirty="0" sz="5300" spc="-15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Filter</a:t>
            </a:r>
            <a:endParaRPr sz="53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2563" y="4251964"/>
            <a:ext cx="2878828" cy="3169915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328540" y="1888108"/>
          <a:ext cx="8458835" cy="71132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58055"/>
                <a:gridCol w="3681729"/>
              </a:tblGrid>
              <a:tr h="374777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2200" spc="-5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Specification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2580"/>
                        </a:lnSpc>
                        <a:spcBef>
                          <a:spcPts val="270"/>
                        </a:spcBef>
                      </a:pPr>
                      <a:r>
                        <a:rPr dirty="0" sz="2200" spc="-5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Description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</a:tr>
              <a:tr h="374903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EN1822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762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H13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762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74776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Filter</a:t>
                      </a:r>
                      <a:r>
                        <a:rPr dirty="0" sz="2200" spc="-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Depth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(mm)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762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292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762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74903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Media</a:t>
                      </a:r>
                      <a:r>
                        <a:rPr dirty="0" sz="2200" spc="-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Type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762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Fibreglass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762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74903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Frame</a:t>
                      </a:r>
                      <a:r>
                        <a:rPr dirty="0" sz="2200" spc="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material</a:t>
                      </a:r>
                      <a:r>
                        <a:rPr dirty="0" sz="220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(Standard)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762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GI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762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74776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Frame</a:t>
                      </a:r>
                      <a:r>
                        <a:rPr dirty="0" sz="2200" spc="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material</a:t>
                      </a:r>
                      <a:r>
                        <a:rPr dirty="0" sz="2200" spc="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(Optional)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762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Stainless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steel,</a:t>
                      </a:r>
                      <a:r>
                        <a:rPr dirty="0" sz="220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Aluminium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762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Separator</a:t>
                      </a:r>
                      <a:r>
                        <a:rPr dirty="0" sz="220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Style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762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Hot</a:t>
                      </a:r>
                      <a:r>
                        <a:rPr dirty="0" sz="2200" spc="-4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Melt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762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74776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Gasket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Material</a:t>
                      </a:r>
                      <a:r>
                        <a:rPr dirty="0" sz="2200" spc="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(Standard)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762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Endless</a:t>
                      </a:r>
                      <a:r>
                        <a:rPr dirty="0" sz="2200" spc="-4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PU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762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497077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Gasket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Material</a:t>
                      </a:r>
                      <a:r>
                        <a:rPr dirty="0" sz="2200" spc="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(Optional)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6858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Neoprene,</a:t>
                      </a:r>
                      <a:r>
                        <a:rPr dirty="0" sz="2200" spc="-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EPDM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6858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440182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Gasket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Position</a:t>
                      </a:r>
                      <a:r>
                        <a:rPr dirty="0" sz="220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(Standard)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Downstream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423671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Gasket Position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(Optional)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Upstream,</a:t>
                      </a:r>
                      <a:r>
                        <a:rPr dirty="0" sz="220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Both</a:t>
                      </a:r>
                      <a:r>
                        <a:rPr dirty="0" sz="220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sides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74777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Special</a:t>
                      </a:r>
                      <a:r>
                        <a:rPr dirty="0" sz="2200" spc="-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Size</a:t>
                      </a:r>
                      <a:r>
                        <a:rPr dirty="0" sz="2200" spc="-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Available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825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No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825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Antimicrobial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Available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825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Yes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825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433196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Recommended</a:t>
                      </a:r>
                      <a:r>
                        <a:rPr dirty="0" sz="2200" spc="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Final Resistance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3746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500</a:t>
                      </a:r>
                      <a:r>
                        <a:rPr dirty="0" sz="2200" spc="-4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Pa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3746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433197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Header</a:t>
                      </a:r>
                      <a:r>
                        <a:rPr dirty="0" sz="2200" spc="-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Type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3746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Non</a:t>
                      </a:r>
                      <a:r>
                        <a:rPr dirty="0" sz="2200" spc="-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Header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3746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74903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Recommended</a:t>
                      </a:r>
                      <a:r>
                        <a:rPr dirty="0" sz="2200" spc="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Final Resistance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825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750</a:t>
                      </a:r>
                      <a:r>
                        <a:rPr dirty="0" sz="2200" spc="-4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Pa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825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74853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Max Operating</a:t>
                      </a:r>
                      <a:r>
                        <a:rPr dirty="0" sz="220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Temperature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825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70°C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825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74853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Test</a:t>
                      </a:r>
                      <a:r>
                        <a:rPr dirty="0" sz="2200" spc="-3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Report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825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JIS</a:t>
                      </a:r>
                      <a:r>
                        <a:rPr dirty="0" sz="220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Z</a:t>
                      </a:r>
                      <a:r>
                        <a:rPr dirty="0" sz="220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2801</a:t>
                      </a:r>
                      <a:r>
                        <a:rPr dirty="0" sz="2200" spc="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&amp;</a:t>
                      </a:r>
                      <a:r>
                        <a:rPr dirty="0" sz="220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ISO</a:t>
                      </a:r>
                      <a:r>
                        <a:rPr dirty="0" sz="220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20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18184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B="0" marT="8255">
                    <a:lnL w="12700">
                      <a:solidFill>
                        <a:srgbClr val="464648"/>
                      </a:solidFill>
                      <a:prstDash val="solid"/>
                    </a:lnL>
                    <a:lnR w="1270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55063" y="0"/>
            <a:ext cx="9030970" cy="8343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300">
                <a:solidFill>
                  <a:srgbClr val="D20029"/>
                </a:solidFill>
              </a:rPr>
              <a:t>AstroCel</a:t>
            </a:r>
            <a:r>
              <a:rPr dirty="0" sz="5300" spc="-25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S+</a:t>
            </a:r>
            <a:r>
              <a:rPr dirty="0" sz="5300" spc="-5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Vs</a:t>
            </a:r>
            <a:r>
              <a:rPr dirty="0" sz="5300" spc="-5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Std</a:t>
            </a:r>
            <a:r>
              <a:rPr dirty="0" sz="5300" spc="-15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Glassfibre</a:t>
            </a:r>
            <a:endParaRPr sz="53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629155" y="4626881"/>
          <a:ext cx="9578975" cy="28168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1060"/>
                <a:gridCol w="1330325"/>
                <a:gridCol w="1507489"/>
                <a:gridCol w="2085339"/>
                <a:gridCol w="1683385"/>
                <a:gridCol w="2091690"/>
              </a:tblGrid>
              <a:tr h="162172">
                <a:tc>
                  <a:txBody>
                    <a:bodyPr/>
                    <a:lstStyle/>
                    <a:p>
                      <a:pPr algn="r" marR="18986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950" spc="95" b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AstroCel</a:t>
                      </a:r>
                      <a:r>
                        <a:rPr dirty="0" sz="950" spc="-10" b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spc="60" b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II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5006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64235">
                        <a:lnSpc>
                          <a:spcPct val="100000"/>
                        </a:lnSpc>
                      </a:pPr>
                      <a:r>
                        <a:rPr dirty="0" sz="950" spc="105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AstroCel</a:t>
                      </a:r>
                      <a:r>
                        <a:rPr dirty="0" sz="950" spc="-1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55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II</a:t>
                      </a:r>
                      <a:r>
                        <a:rPr dirty="0" sz="950" spc="3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55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HEPA</a:t>
                      </a:r>
                      <a:r>
                        <a:rPr dirty="0" sz="950" spc="55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85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(Standard)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63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715645">
                        <a:lnSpc>
                          <a:spcPct val="100000"/>
                        </a:lnSpc>
                      </a:pPr>
                      <a:r>
                        <a:rPr dirty="0" sz="950" spc="105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AstroCel</a:t>
                      </a:r>
                      <a:r>
                        <a:rPr dirty="0" sz="950" spc="-5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55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II</a:t>
                      </a:r>
                      <a:r>
                        <a:rPr dirty="0" sz="950" spc="35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40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S+</a:t>
                      </a:r>
                      <a:r>
                        <a:rPr dirty="0" sz="950" spc="50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85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(Antimicrobial</a:t>
                      </a:r>
                      <a:r>
                        <a:rPr dirty="0" sz="950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40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HEPA)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63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65027">
                <a:tc>
                  <a:txBody>
                    <a:bodyPr/>
                    <a:lstStyle/>
                    <a:p>
                      <a:pPr algn="r" marR="153670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EN1822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Size</a:t>
                      </a:r>
                      <a:r>
                        <a:rPr dirty="0" sz="95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(mm)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Rated</a:t>
                      </a:r>
                      <a:r>
                        <a:rPr dirty="0" sz="950" spc="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9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Airflow</a:t>
                      </a:r>
                      <a:r>
                        <a:rPr dirty="0" sz="95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(CMH)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>
                  <a:txBody>
                    <a:bodyPr/>
                    <a:lstStyle/>
                    <a:p>
                      <a:pPr marL="119380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Rated</a:t>
                      </a:r>
                      <a:r>
                        <a:rPr dirty="0" sz="950" spc="3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5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Initial</a:t>
                      </a:r>
                      <a:r>
                        <a:rPr dirty="0" sz="95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9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Resistance</a:t>
                      </a:r>
                      <a:r>
                        <a:rPr dirty="0" sz="950" spc="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9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(Pa)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Rated</a:t>
                      </a:r>
                      <a:r>
                        <a:rPr dirty="0" sz="950" spc="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9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Airflow</a:t>
                      </a:r>
                      <a:r>
                        <a:rPr dirty="0" sz="95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(CMH)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Rated</a:t>
                      </a:r>
                      <a:r>
                        <a:rPr dirty="0" sz="950" spc="3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5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Initial</a:t>
                      </a:r>
                      <a:r>
                        <a:rPr dirty="0" sz="95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9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Resistance</a:t>
                      </a:r>
                      <a:r>
                        <a:rPr dirty="0" sz="950" spc="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9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(Pa)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</a:tr>
              <a:tr h="164917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950" spc="1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H13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9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610x610x69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105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115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65027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610x1220x69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1205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1205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64917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9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610x610x93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75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85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6524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610x1220x93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1205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1205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65027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0"/>
                        </a:lnSpc>
                        <a:spcBef>
                          <a:spcPts val="85"/>
                        </a:spcBef>
                      </a:pPr>
                      <a:r>
                        <a:rPr dirty="0" sz="950" spc="10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610x610x117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0"/>
                        </a:lnSpc>
                        <a:spcBef>
                          <a:spcPts val="85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1110"/>
                        </a:lnSpc>
                        <a:spcBef>
                          <a:spcPts val="85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75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6493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610x1220x117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1205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1205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64972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950" spc="1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H14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9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610x610x69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135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135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6497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610x1220x69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1205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1205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6497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9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610x610x93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95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95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6510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610x1220x93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1205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1205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6510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0"/>
                        </a:lnSpc>
                        <a:spcBef>
                          <a:spcPts val="85"/>
                        </a:spcBef>
                      </a:pPr>
                      <a:r>
                        <a:rPr dirty="0" sz="950" spc="10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610x610x117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0"/>
                        </a:lnSpc>
                        <a:spcBef>
                          <a:spcPts val="85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80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1110"/>
                        </a:lnSpc>
                        <a:spcBef>
                          <a:spcPts val="85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80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64968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610x1220x117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1205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0"/>
                        </a:lnSpc>
                        <a:spcBef>
                          <a:spcPts val="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1205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826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629155" y="864161"/>
          <a:ext cx="9578975" cy="3549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1060"/>
                <a:gridCol w="1330325"/>
                <a:gridCol w="1507489"/>
                <a:gridCol w="2085339"/>
                <a:gridCol w="1683385"/>
                <a:gridCol w="2091690"/>
              </a:tblGrid>
              <a:tr h="165641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950" spc="95" b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AstroCel</a:t>
                      </a:r>
                      <a:r>
                        <a:rPr dirty="0" sz="950" spc="-5" b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spc="55" b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I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5111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883919">
                        <a:lnSpc>
                          <a:spcPct val="100000"/>
                        </a:lnSpc>
                      </a:pPr>
                      <a:r>
                        <a:rPr dirty="0" sz="950" spc="105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AstroCel</a:t>
                      </a:r>
                      <a:r>
                        <a:rPr dirty="0" sz="950" spc="-1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6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I</a:t>
                      </a:r>
                      <a:r>
                        <a:rPr dirty="0" sz="950" spc="3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55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HEPA</a:t>
                      </a:r>
                      <a:r>
                        <a:rPr dirty="0" sz="950" spc="5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85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(Standard)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735965">
                        <a:lnSpc>
                          <a:spcPct val="100000"/>
                        </a:lnSpc>
                      </a:pPr>
                      <a:r>
                        <a:rPr dirty="0" sz="950" spc="105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AstroCel</a:t>
                      </a:r>
                      <a:r>
                        <a:rPr dirty="0" sz="950" spc="-5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60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I</a:t>
                      </a:r>
                      <a:r>
                        <a:rPr dirty="0" sz="950" spc="35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40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S+</a:t>
                      </a:r>
                      <a:r>
                        <a:rPr dirty="0" sz="950" spc="50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85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(Antimicrobial</a:t>
                      </a:r>
                      <a:r>
                        <a:rPr dirty="0" sz="950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40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HEPA)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68444">
                <a:tc>
                  <a:txBody>
                    <a:bodyPr/>
                    <a:lstStyle/>
                    <a:p>
                      <a:pPr marL="165100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EN1822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Size</a:t>
                      </a:r>
                      <a:r>
                        <a:rPr dirty="0" sz="95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(mm)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Rated</a:t>
                      </a:r>
                      <a:r>
                        <a:rPr dirty="0" sz="950" spc="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9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Airflow</a:t>
                      </a:r>
                      <a:r>
                        <a:rPr dirty="0" sz="95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(CMH)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>
                  <a:txBody>
                    <a:bodyPr/>
                    <a:lstStyle/>
                    <a:p>
                      <a:pPr marL="119380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Rated</a:t>
                      </a:r>
                      <a:r>
                        <a:rPr dirty="0" sz="950" spc="3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5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Initial</a:t>
                      </a:r>
                      <a:r>
                        <a:rPr dirty="0" sz="95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9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Resistance</a:t>
                      </a:r>
                      <a:r>
                        <a:rPr dirty="0" sz="950" spc="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9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(Pa)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Rated</a:t>
                      </a:r>
                      <a:r>
                        <a:rPr dirty="0" sz="950" spc="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9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Airflow</a:t>
                      </a:r>
                      <a:r>
                        <a:rPr dirty="0" sz="95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(CMH)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Rated</a:t>
                      </a:r>
                      <a:r>
                        <a:rPr dirty="0" sz="950" spc="3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5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Initial</a:t>
                      </a:r>
                      <a:r>
                        <a:rPr dirty="0" sz="95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9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Resistance</a:t>
                      </a:r>
                      <a:r>
                        <a:rPr dirty="0" sz="950" spc="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9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(Pa)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</a:tr>
              <a:tr h="168556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950" spc="1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H13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305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149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375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 marL="4445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250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425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250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6844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149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850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850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68557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305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292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750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850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6844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292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1700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1700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68557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950" spc="1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H14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20"/>
                        </a:lnSpc>
                        <a:spcBef>
                          <a:spcPts val="11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305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149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20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375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 marL="4445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250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1120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425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260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6844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149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850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850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68557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20"/>
                        </a:lnSpc>
                        <a:spcBef>
                          <a:spcPts val="11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305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292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20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750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1120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850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6844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292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1700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1700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68557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1811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950" spc="1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H13</a:t>
                      </a:r>
                      <a:r>
                        <a:rPr dirty="0" sz="95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(HC)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20"/>
                        </a:lnSpc>
                        <a:spcBef>
                          <a:spcPts val="11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305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149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20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750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 marL="4445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350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</a:tr>
              <a:tr h="168327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149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1700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</a:tr>
              <a:tr h="16836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305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292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1500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</a:tr>
              <a:tr h="168501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292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3400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</a:tr>
              <a:tr h="168500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1811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dirty="0" sz="950" spc="1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H14</a:t>
                      </a:r>
                      <a:r>
                        <a:rPr dirty="0" sz="950" spc="-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(HC)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305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149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750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 marL="4445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350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</a:tr>
              <a:tr h="16850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149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1700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</a:tr>
              <a:tr h="16850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305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292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1500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</a:tr>
              <a:tr h="168461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95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950" spc="-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11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292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115"/>
                        </a:lnSpc>
                        <a:spcBef>
                          <a:spcPts val="110"/>
                        </a:spcBef>
                      </a:pPr>
                      <a:r>
                        <a:rPr dirty="0" sz="950" spc="10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3400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1397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2700">
                      <a:solidFill>
                        <a:srgbClr val="464648"/>
                      </a:solidFill>
                      <a:prstDash val="solid"/>
                    </a:lnT>
                    <a:lnB w="12700">
                      <a:solidFill>
                        <a:srgbClr val="464648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629155" y="7656582"/>
          <a:ext cx="9578975" cy="1734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1694"/>
                <a:gridCol w="1331595"/>
                <a:gridCol w="1501775"/>
                <a:gridCol w="2086610"/>
                <a:gridCol w="1684654"/>
                <a:gridCol w="2093595"/>
              </a:tblGrid>
              <a:tr h="188055">
                <a:tc>
                  <a:txBody>
                    <a:bodyPr/>
                    <a:lstStyle/>
                    <a:p>
                      <a:pPr algn="r" marR="14986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100" spc="30" b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AstroCel</a:t>
                      </a:r>
                      <a:r>
                        <a:rPr dirty="0" sz="1100" spc="-45" b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20" b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III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5803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44550">
                        <a:lnSpc>
                          <a:spcPct val="100000"/>
                        </a:lnSpc>
                      </a:pPr>
                      <a:r>
                        <a:rPr dirty="0" sz="1100" spc="35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AstroCel</a:t>
                      </a:r>
                      <a:r>
                        <a:rPr dirty="0" sz="1100" spc="-55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1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III</a:t>
                      </a:r>
                      <a:r>
                        <a:rPr dirty="0" sz="1100" spc="-15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55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HEPA</a:t>
                      </a:r>
                      <a:r>
                        <a:rPr dirty="0" sz="1100" spc="1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15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(Standard)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95960">
                        <a:lnSpc>
                          <a:spcPct val="100000"/>
                        </a:lnSpc>
                      </a:pPr>
                      <a:r>
                        <a:rPr dirty="0" sz="1100" spc="35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AstroCel</a:t>
                      </a:r>
                      <a:r>
                        <a:rPr dirty="0" sz="1100" spc="-50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10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III</a:t>
                      </a:r>
                      <a:r>
                        <a:rPr dirty="0" sz="1100" spc="-5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50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S+</a:t>
                      </a:r>
                      <a:r>
                        <a:rPr dirty="0" sz="1100" spc="10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20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(Antimicrobial</a:t>
                      </a:r>
                      <a:r>
                        <a:rPr dirty="0" sz="1100" spc="-45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50">
                          <a:solidFill>
                            <a:srgbClr val="006FC0"/>
                          </a:solidFill>
                          <a:latin typeface="Arial MT"/>
                          <a:cs typeface="Arial MT"/>
                        </a:rPr>
                        <a:t>HEPA)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91232">
                <a:tc>
                  <a:txBody>
                    <a:bodyPr/>
                    <a:lstStyle/>
                    <a:p>
                      <a:pPr algn="r" marR="153035">
                        <a:lnSpc>
                          <a:spcPts val="1300"/>
                        </a:lnSpc>
                        <a:spcBef>
                          <a:spcPts val="105"/>
                        </a:spcBef>
                      </a:pPr>
                      <a:r>
                        <a:rPr dirty="0" sz="1100" spc="3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EN1822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13335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300"/>
                        </a:lnSpc>
                        <a:spcBef>
                          <a:spcPts val="105"/>
                        </a:spcBef>
                      </a:pPr>
                      <a:r>
                        <a:rPr dirty="0" sz="1100" spc="3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Size</a:t>
                      </a:r>
                      <a:r>
                        <a:rPr dirty="0" sz="1100" spc="-4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(mm)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1333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1300"/>
                        </a:lnSpc>
                        <a:spcBef>
                          <a:spcPts val="105"/>
                        </a:spcBef>
                      </a:pPr>
                      <a:r>
                        <a:rPr dirty="0" sz="1100" spc="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Rated</a:t>
                      </a:r>
                      <a:r>
                        <a:rPr dirty="0" sz="1100" spc="-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Airflow</a:t>
                      </a:r>
                      <a:r>
                        <a:rPr dirty="0" sz="1100" spc="-5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4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(CMH)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1333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>
                  <a:txBody>
                    <a:bodyPr/>
                    <a:lstStyle/>
                    <a:p>
                      <a:pPr marL="119380">
                        <a:lnSpc>
                          <a:spcPts val="1300"/>
                        </a:lnSpc>
                        <a:spcBef>
                          <a:spcPts val="105"/>
                        </a:spcBef>
                      </a:pPr>
                      <a:r>
                        <a:rPr dirty="0" sz="1100" spc="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Rated</a:t>
                      </a:r>
                      <a:r>
                        <a:rPr dirty="0" sz="1100" spc="-2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Initial</a:t>
                      </a:r>
                      <a:r>
                        <a:rPr dirty="0" sz="1100" spc="-5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Resistance</a:t>
                      </a:r>
                      <a:r>
                        <a:rPr dirty="0" sz="110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(Pa)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1333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5"/>
                        </a:spcBef>
                      </a:pPr>
                      <a:r>
                        <a:rPr dirty="0" sz="1100" spc="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Rated</a:t>
                      </a:r>
                      <a:r>
                        <a:rPr dirty="0" sz="1100" spc="-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Airflow</a:t>
                      </a:r>
                      <a:r>
                        <a:rPr dirty="0" sz="1100" spc="-5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4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(CMH)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1333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1300"/>
                        </a:lnSpc>
                        <a:spcBef>
                          <a:spcPts val="105"/>
                        </a:spcBef>
                      </a:pPr>
                      <a:r>
                        <a:rPr dirty="0" sz="1100" spc="3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Rated</a:t>
                      </a:r>
                      <a:r>
                        <a:rPr dirty="0" sz="1100" spc="-2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Initial</a:t>
                      </a:r>
                      <a:r>
                        <a:rPr dirty="0" sz="1100" spc="-5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Resistance</a:t>
                      </a:r>
                      <a:r>
                        <a:rPr dirty="0" sz="1100" spc="-1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(Pa)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1333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DADADB"/>
                    </a:solidFill>
                  </a:tcPr>
                </a:tc>
              </a:tr>
              <a:tr h="191391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dirty="0" sz="1100" spc="4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H13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102235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300"/>
                        </a:lnSpc>
                        <a:spcBef>
                          <a:spcPts val="105"/>
                        </a:spcBef>
                      </a:pPr>
                      <a:r>
                        <a:rPr dirty="0" sz="110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1100" spc="-2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3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1100" spc="-5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305</a:t>
                      </a:r>
                      <a:r>
                        <a:rPr dirty="0" sz="1100" spc="-2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3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1100" spc="-5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292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1333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5"/>
                        </a:spcBef>
                      </a:pPr>
                      <a:r>
                        <a:rPr dirty="0" sz="1100" spc="2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1500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1333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dirty="0" sz="1100" spc="2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250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10223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300"/>
                        </a:lnSpc>
                        <a:spcBef>
                          <a:spcPts val="105"/>
                        </a:spcBef>
                      </a:pPr>
                      <a:r>
                        <a:rPr dirty="0" sz="1100" spc="2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1750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1333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5"/>
                        </a:spcBef>
                      </a:pPr>
                      <a:r>
                        <a:rPr dirty="0" sz="1100" spc="2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250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1333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91391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02235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305"/>
                        </a:lnSpc>
                        <a:spcBef>
                          <a:spcPts val="105"/>
                        </a:spcBef>
                      </a:pPr>
                      <a:r>
                        <a:rPr dirty="0" sz="110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1100" spc="-2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3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1100" spc="-5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1100" spc="-2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3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1100" spc="-5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292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1333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  <a:spcBef>
                          <a:spcPts val="105"/>
                        </a:spcBef>
                      </a:pPr>
                      <a:r>
                        <a:rPr dirty="0" sz="1100" spc="2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4000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1333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0223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ts val="1305"/>
                        </a:lnSpc>
                        <a:spcBef>
                          <a:spcPts val="105"/>
                        </a:spcBef>
                      </a:pPr>
                      <a:r>
                        <a:rPr dirty="0" sz="1100" spc="2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3500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1333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  <a:spcBef>
                          <a:spcPts val="105"/>
                        </a:spcBef>
                      </a:pPr>
                      <a:r>
                        <a:rPr dirty="0" sz="1100" spc="2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250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1333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91232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dirty="0" sz="1100" spc="4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H14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102235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300"/>
                        </a:lnSpc>
                        <a:spcBef>
                          <a:spcPts val="105"/>
                        </a:spcBef>
                      </a:pPr>
                      <a:r>
                        <a:rPr dirty="0" sz="110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1100" spc="-2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3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1100" spc="-5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305</a:t>
                      </a:r>
                      <a:r>
                        <a:rPr dirty="0" sz="1100" spc="-2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3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1100" spc="-5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292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1333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5"/>
                        </a:spcBef>
                      </a:pPr>
                      <a:r>
                        <a:rPr dirty="0" sz="1100" spc="2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1400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1333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</a:tr>
              <a:tr h="191231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02235">
                    <a:lnL w="9525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300"/>
                        </a:lnSpc>
                        <a:spcBef>
                          <a:spcPts val="105"/>
                        </a:spcBef>
                      </a:pPr>
                      <a:r>
                        <a:rPr dirty="0" sz="110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1100" spc="-2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3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1100" spc="-5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610</a:t>
                      </a:r>
                      <a:r>
                        <a:rPr dirty="0" sz="1100" spc="-2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3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x</a:t>
                      </a:r>
                      <a:r>
                        <a:rPr dirty="0" sz="1100" spc="-5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25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292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1333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5"/>
                        </a:spcBef>
                      </a:pPr>
                      <a:r>
                        <a:rPr dirty="0" sz="1100" spc="20">
                          <a:solidFill>
                            <a:srgbClr val="464648"/>
                          </a:solidFill>
                          <a:latin typeface="Arial MT"/>
                          <a:cs typeface="Arial MT"/>
                        </a:rPr>
                        <a:t>3500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13335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464648"/>
                      </a:solidFill>
                      <a:prstDash val="solid"/>
                    </a:lnL>
                    <a:lnR w="19050">
                      <a:solidFill>
                        <a:srgbClr val="464648"/>
                      </a:solidFill>
                      <a:prstDash val="solid"/>
                    </a:lnR>
                    <a:lnT w="19050">
                      <a:solidFill>
                        <a:srgbClr val="464648"/>
                      </a:solidFill>
                      <a:prstDash val="solid"/>
                    </a:lnT>
                    <a:lnB w="19050">
                      <a:solidFill>
                        <a:srgbClr val="464648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32626" y="3573017"/>
            <a:ext cx="0" cy="5573395"/>
          </a:xfrm>
          <a:custGeom>
            <a:avLst/>
            <a:gdLst/>
            <a:ahLst/>
            <a:cxnLst/>
            <a:rect l="l" t="t" r="r" b="b"/>
            <a:pathLst>
              <a:path w="0" h="5573395">
                <a:moveTo>
                  <a:pt x="0" y="5573268"/>
                </a:moveTo>
                <a:lnTo>
                  <a:pt x="0" y="0"/>
                </a:lnTo>
              </a:path>
            </a:pathLst>
          </a:custGeom>
          <a:ln w="38100">
            <a:solidFill>
              <a:srgbClr val="DD173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38022" y="736167"/>
            <a:ext cx="3638550" cy="8343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300">
                <a:solidFill>
                  <a:srgbClr val="D20029"/>
                </a:solidFill>
              </a:rPr>
              <a:t>AstroCel</a:t>
            </a:r>
            <a:r>
              <a:rPr dirty="0" sz="5300" spc="-80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S+</a:t>
            </a:r>
            <a:endParaRPr sz="53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81316" y="5605271"/>
            <a:ext cx="4864608" cy="37947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91528" y="2631947"/>
            <a:ext cx="6042659" cy="199034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612126" y="1406474"/>
            <a:ext cx="4244340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5">
                <a:solidFill>
                  <a:srgbClr val="D20029"/>
                </a:solidFill>
                <a:latin typeface="Arial MT"/>
                <a:cs typeface="Arial MT"/>
              </a:rPr>
              <a:t>Bringing</a:t>
            </a:r>
            <a:r>
              <a:rPr dirty="0" sz="3200" spc="-20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3200" spc="-5">
                <a:solidFill>
                  <a:srgbClr val="D20029"/>
                </a:solidFill>
                <a:latin typeface="Arial MT"/>
                <a:cs typeface="Arial MT"/>
              </a:rPr>
              <a:t>clean</a:t>
            </a:r>
            <a:r>
              <a:rPr dirty="0" sz="3200" spc="-30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3200" spc="-5">
                <a:solidFill>
                  <a:srgbClr val="D20029"/>
                </a:solidFill>
                <a:latin typeface="Arial MT"/>
                <a:cs typeface="Arial MT"/>
              </a:rPr>
              <a:t>air</a:t>
            </a:r>
            <a:r>
              <a:rPr dirty="0" sz="3200">
                <a:solidFill>
                  <a:srgbClr val="D20029"/>
                </a:solidFill>
                <a:latin typeface="Arial MT"/>
                <a:cs typeface="Arial MT"/>
              </a:rPr>
              <a:t> to</a:t>
            </a:r>
            <a:r>
              <a:rPr dirty="0" sz="3200" spc="-20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3200" spc="-5">
                <a:solidFill>
                  <a:srgbClr val="D20029"/>
                </a:solidFill>
                <a:latin typeface="Arial MT"/>
                <a:cs typeface="Arial MT"/>
              </a:rPr>
              <a:t>life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6504" y="2197415"/>
            <a:ext cx="5480050" cy="5096510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400050" indent="-387985">
              <a:lnSpc>
                <a:spcPct val="100000"/>
              </a:lnSpc>
              <a:spcBef>
                <a:spcPts val="480"/>
              </a:spcBef>
              <a:buClr>
                <a:srgbClr val="DD373C"/>
              </a:buClr>
              <a:buSzPct val="133333"/>
              <a:buFont typeface="Tahoma"/>
              <a:buChar char="‣"/>
              <a:tabLst>
                <a:tab pos="400685" algn="l"/>
              </a:tabLst>
            </a:pPr>
            <a:r>
              <a:rPr dirty="0" sz="3000">
                <a:solidFill>
                  <a:srgbClr val="464648"/>
                </a:solidFill>
                <a:latin typeface="Arial MT"/>
                <a:cs typeface="Arial MT"/>
              </a:rPr>
              <a:t>Product</a:t>
            </a:r>
            <a:r>
              <a:rPr dirty="0" sz="3000" spc="-6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3000">
                <a:solidFill>
                  <a:srgbClr val="464648"/>
                </a:solidFill>
                <a:latin typeface="Arial MT"/>
                <a:cs typeface="Arial MT"/>
              </a:rPr>
              <a:t>Value</a:t>
            </a:r>
            <a:endParaRPr sz="3000">
              <a:latin typeface="Arial MT"/>
              <a:cs typeface="Arial MT"/>
            </a:endParaRPr>
          </a:p>
          <a:p>
            <a:pPr marL="400050" indent="-387985">
              <a:lnSpc>
                <a:spcPct val="100000"/>
              </a:lnSpc>
              <a:spcBef>
                <a:spcPts val="240"/>
              </a:spcBef>
              <a:buClr>
                <a:srgbClr val="DD373C"/>
              </a:buClr>
              <a:buSzPct val="133333"/>
              <a:buFont typeface="Courier New"/>
              <a:buChar char="o"/>
              <a:tabLst>
                <a:tab pos="399415" algn="l"/>
                <a:tab pos="400685" algn="l"/>
              </a:tabLst>
            </a:pP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The</a:t>
            </a:r>
            <a:r>
              <a:rPr dirty="0" sz="1500" spc="-1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additional</a:t>
            </a:r>
            <a:r>
              <a:rPr dirty="0" sz="1500" spc="-3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antibacterial</a:t>
            </a:r>
            <a:r>
              <a:rPr dirty="0" sz="1500" spc="-5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mechanism</a:t>
            </a:r>
            <a:r>
              <a:rPr dirty="0" sz="1500" spc="-3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being</a:t>
            </a:r>
            <a:r>
              <a:rPr dirty="0" sz="1500" spc="-1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added</a:t>
            </a:r>
            <a:endParaRPr sz="1500">
              <a:latin typeface="Arial MT"/>
              <a:cs typeface="Arial MT"/>
            </a:endParaRPr>
          </a:p>
          <a:p>
            <a:pPr marL="400050" marR="5080" indent="-387985">
              <a:lnSpc>
                <a:spcPct val="94700"/>
              </a:lnSpc>
              <a:spcBef>
                <a:spcPts val="225"/>
              </a:spcBef>
              <a:buClr>
                <a:srgbClr val="DD373C"/>
              </a:buClr>
              <a:buSzPct val="133333"/>
              <a:buFont typeface="Courier New"/>
              <a:buChar char="o"/>
              <a:tabLst>
                <a:tab pos="399415" algn="l"/>
                <a:tab pos="400685" algn="l"/>
              </a:tabLst>
            </a:pP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2 in 1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solution -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inactivating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bacterial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or viruses and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trapping </a:t>
            </a:r>
            <a:r>
              <a:rPr dirty="0" sz="1500" spc="-40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particles</a:t>
            </a:r>
            <a:r>
              <a:rPr dirty="0" sz="1500" spc="-3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at</a:t>
            </a:r>
            <a:r>
              <a:rPr dirty="0" sz="1500" spc="-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the</a:t>
            </a:r>
            <a:r>
              <a:rPr dirty="0" sz="1500" spc="-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same</a:t>
            </a:r>
            <a:r>
              <a:rPr dirty="0" sz="1500" spc="-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time.</a:t>
            </a:r>
            <a:endParaRPr sz="1500">
              <a:latin typeface="Arial MT"/>
              <a:cs typeface="Arial MT"/>
            </a:endParaRPr>
          </a:p>
          <a:p>
            <a:pPr marL="400050" marR="167640" indent="-387985">
              <a:lnSpc>
                <a:spcPct val="97400"/>
              </a:lnSpc>
              <a:spcBef>
                <a:spcPts val="270"/>
              </a:spcBef>
              <a:buClr>
                <a:srgbClr val="DD373C"/>
              </a:buClr>
              <a:buSzPct val="133333"/>
              <a:buFont typeface="Courier New"/>
              <a:buChar char="o"/>
              <a:tabLst>
                <a:tab pos="399415" algn="l"/>
                <a:tab pos="400685" algn="l"/>
              </a:tabLst>
            </a:pP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The active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ingredients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destroys cell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contents,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enzymes,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 proteins,</a:t>
            </a:r>
            <a:r>
              <a:rPr dirty="0" sz="1500" spc="-3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nucleic</a:t>
            </a:r>
            <a:r>
              <a:rPr dirty="0" sz="1500" spc="-1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acids</a:t>
            </a:r>
            <a:r>
              <a:rPr dirty="0" sz="1500" spc="-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in</a:t>
            </a:r>
            <a:r>
              <a:rPr dirty="0" sz="1500" spc="-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order</a:t>
            </a:r>
            <a:r>
              <a:rPr dirty="0" sz="1500" spc="-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to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inhibit</a:t>
            </a:r>
            <a:r>
              <a:rPr dirty="0" sz="1500" spc="-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bacteria</a:t>
            </a:r>
            <a:r>
              <a:rPr dirty="0" sz="1500" spc="-3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and mold </a:t>
            </a:r>
            <a:r>
              <a:rPr dirty="0" sz="1500" spc="-40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reproduction.</a:t>
            </a:r>
            <a:endParaRPr sz="1500">
              <a:latin typeface="Arial MT"/>
              <a:cs typeface="Arial MT"/>
            </a:endParaRPr>
          </a:p>
          <a:p>
            <a:pPr marL="400050" marR="599440" indent="-387985">
              <a:lnSpc>
                <a:spcPct val="94700"/>
              </a:lnSpc>
              <a:spcBef>
                <a:spcPts val="325"/>
              </a:spcBef>
              <a:buClr>
                <a:srgbClr val="DD373C"/>
              </a:buClr>
              <a:buSzPct val="133333"/>
              <a:buFont typeface="Courier New"/>
              <a:buChar char="o"/>
              <a:tabLst>
                <a:tab pos="399415" algn="l"/>
                <a:tab pos="400685" algn="l"/>
              </a:tabLst>
            </a:pP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S+ is able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to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inactivate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bacteria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or virus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comparing to </a:t>
            </a:r>
            <a:r>
              <a:rPr dirty="0" sz="1500" spc="-40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standard</a:t>
            </a:r>
            <a:r>
              <a:rPr dirty="0" sz="1500" spc="-2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glassfibre.</a:t>
            </a:r>
            <a:endParaRPr sz="1500">
              <a:latin typeface="Arial MT"/>
              <a:cs typeface="Arial MT"/>
            </a:endParaRPr>
          </a:p>
          <a:p>
            <a:pPr marL="400050" marR="508634" indent="-387985">
              <a:lnSpc>
                <a:spcPct val="94700"/>
              </a:lnSpc>
              <a:spcBef>
                <a:spcPts val="320"/>
              </a:spcBef>
              <a:buClr>
                <a:srgbClr val="DD373C"/>
              </a:buClr>
              <a:buSzPct val="133333"/>
              <a:buFont typeface="Courier New"/>
              <a:buChar char="o"/>
              <a:tabLst>
                <a:tab pos="399415" algn="l"/>
                <a:tab pos="400685" algn="l"/>
              </a:tabLst>
            </a:pP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The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processability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and functionality is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the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same as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the </a:t>
            </a:r>
            <a:r>
              <a:rPr dirty="0" sz="1500" spc="-40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standard</a:t>
            </a:r>
            <a:r>
              <a:rPr dirty="0" sz="1500" spc="-2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glassfibre</a:t>
            </a:r>
            <a:r>
              <a:rPr dirty="0" sz="1500" spc="-2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including</a:t>
            </a:r>
            <a:r>
              <a:rPr dirty="0" sz="1500" spc="-2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filter</a:t>
            </a:r>
            <a:r>
              <a:rPr dirty="0" sz="1500" spc="-2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classification.</a:t>
            </a:r>
            <a:endParaRPr sz="1500">
              <a:latin typeface="Arial MT"/>
              <a:cs typeface="Arial MT"/>
            </a:endParaRPr>
          </a:p>
          <a:p>
            <a:pPr marL="400050" indent="-387985">
              <a:lnSpc>
                <a:spcPct val="100000"/>
              </a:lnSpc>
              <a:spcBef>
                <a:spcPts val="210"/>
              </a:spcBef>
              <a:buClr>
                <a:srgbClr val="DD373C"/>
              </a:buClr>
              <a:buSzPct val="133333"/>
              <a:buFont typeface="Courier New"/>
              <a:buChar char="o"/>
              <a:tabLst>
                <a:tab pos="399415" algn="l"/>
                <a:tab pos="400685" algn="l"/>
              </a:tabLst>
            </a:pP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Available</a:t>
            </a:r>
            <a:r>
              <a:rPr dirty="0" sz="1500" spc="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filter</a:t>
            </a:r>
            <a:r>
              <a:rPr dirty="0" sz="1500" spc="-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efficiency</a:t>
            </a:r>
            <a:r>
              <a:rPr dirty="0" sz="1500" spc="-4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as</a:t>
            </a:r>
            <a:r>
              <a:rPr dirty="0" sz="1500" spc="-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H13</a:t>
            </a:r>
            <a:r>
              <a:rPr dirty="0" sz="1500" spc="-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&amp;</a:t>
            </a:r>
            <a:r>
              <a:rPr dirty="0" sz="1500" spc="-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H14</a:t>
            </a:r>
            <a:endParaRPr sz="1500">
              <a:latin typeface="Arial MT"/>
              <a:cs typeface="Arial MT"/>
            </a:endParaRPr>
          </a:p>
          <a:p>
            <a:pPr marL="400050" indent="-387985">
              <a:lnSpc>
                <a:spcPct val="100000"/>
              </a:lnSpc>
              <a:spcBef>
                <a:spcPts val="95"/>
              </a:spcBef>
              <a:buClr>
                <a:srgbClr val="DD373C"/>
              </a:buClr>
              <a:buSzPct val="133333"/>
              <a:buFont typeface="Courier New"/>
              <a:buChar char="o"/>
              <a:tabLst>
                <a:tab pos="399415" algn="l"/>
                <a:tab pos="400685" algn="l"/>
              </a:tabLst>
            </a:pP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Available</a:t>
            </a:r>
            <a:r>
              <a:rPr dirty="0" sz="1500" spc="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AstroCel</a:t>
            </a:r>
            <a:r>
              <a:rPr dirty="0" sz="1500" spc="-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product</a:t>
            </a:r>
            <a:r>
              <a:rPr dirty="0" sz="1500" spc="-3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range</a:t>
            </a:r>
            <a:r>
              <a:rPr dirty="0" sz="1500" spc="-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from</a:t>
            </a:r>
            <a:r>
              <a:rPr dirty="0" sz="1500" spc="-2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I,</a:t>
            </a:r>
            <a:r>
              <a:rPr dirty="0" sz="1500" spc="-2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II</a:t>
            </a:r>
            <a:r>
              <a:rPr dirty="0" sz="1500" spc="-2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&amp;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III.</a:t>
            </a:r>
            <a:endParaRPr sz="1500">
              <a:latin typeface="Arial MT"/>
              <a:cs typeface="Arial MT"/>
            </a:endParaRPr>
          </a:p>
          <a:p>
            <a:pPr marL="400050" indent="-387985">
              <a:lnSpc>
                <a:spcPct val="100000"/>
              </a:lnSpc>
              <a:spcBef>
                <a:spcPts val="100"/>
              </a:spcBef>
              <a:buClr>
                <a:srgbClr val="DD373C"/>
              </a:buClr>
              <a:buSzPct val="133333"/>
              <a:buFont typeface="Courier New"/>
              <a:buChar char="o"/>
              <a:tabLst>
                <a:tab pos="399415" algn="l"/>
                <a:tab pos="400685" algn="l"/>
              </a:tabLst>
            </a:pP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Not</a:t>
            </a:r>
            <a:r>
              <a:rPr dirty="0" sz="1500" spc="-1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commonly</a:t>
            </a:r>
            <a:r>
              <a:rPr dirty="0" sz="1500" spc="-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available</a:t>
            </a:r>
            <a:r>
              <a:rPr dirty="0" sz="1500" spc="1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in</a:t>
            </a:r>
            <a:r>
              <a:rPr dirty="0" sz="1500" spc="-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the</a:t>
            </a:r>
            <a:r>
              <a:rPr dirty="0" sz="1500" spc="-3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current</a:t>
            </a:r>
            <a:r>
              <a:rPr dirty="0" sz="1500" spc="-3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market</a:t>
            </a:r>
            <a:endParaRPr sz="1500">
              <a:latin typeface="Arial MT"/>
              <a:cs typeface="Arial MT"/>
            </a:endParaRPr>
          </a:p>
          <a:p>
            <a:pPr marL="400050" marR="81915" indent="-387985">
              <a:lnSpc>
                <a:spcPct val="94700"/>
              </a:lnSpc>
              <a:spcBef>
                <a:spcPts val="235"/>
              </a:spcBef>
              <a:buClr>
                <a:srgbClr val="DD373C"/>
              </a:buClr>
              <a:buSzPct val="133333"/>
              <a:buFont typeface="Courier New"/>
              <a:buChar char="o"/>
              <a:tabLst>
                <a:tab pos="399415" algn="l"/>
                <a:tab pos="400685" algn="l"/>
              </a:tabLst>
            </a:pP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Test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reports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available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from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media supplier and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isolated test </a:t>
            </a:r>
            <a:r>
              <a:rPr dirty="0" sz="1500" spc="-40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done in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Thailand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 –</a:t>
            </a:r>
            <a:r>
              <a:rPr dirty="0" sz="1500" spc="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The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 result</a:t>
            </a:r>
            <a:r>
              <a:rPr dirty="0" sz="1500" spc="-2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achieved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is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10">
                <a:solidFill>
                  <a:srgbClr val="464648"/>
                </a:solidFill>
                <a:latin typeface="Arial MT"/>
                <a:cs typeface="Arial MT"/>
              </a:rPr>
              <a:t>very</a:t>
            </a:r>
            <a:r>
              <a:rPr dirty="0" sz="1500" spc="1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promising.</a:t>
            </a:r>
            <a:endParaRPr sz="1500">
              <a:latin typeface="Arial MT"/>
              <a:cs typeface="Arial MT"/>
            </a:endParaRPr>
          </a:p>
          <a:p>
            <a:pPr marL="400050" indent="-387985">
              <a:lnSpc>
                <a:spcPct val="100000"/>
              </a:lnSpc>
              <a:spcBef>
                <a:spcPts val="195"/>
              </a:spcBef>
              <a:buClr>
                <a:srgbClr val="DD373C"/>
              </a:buClr>
              <a:buSzPct val="133333"/>
              <a:buFont typeface="Courier New"/>
              <a:buChar char="o"/>
              <a:tabLst>
                <a:tab pos="399415" algn="l"/>
                <a:tab pos="400685" algn="l"/>
              </a:tabLst>
            </a:pP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The</a:t>
            </a:r>
            <a:r>
              <a:rPr dirty="0" sz="1500" spc="-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storage</a:t>
            </a:r>
            <a:r>
              <a:rPr dirty="0" sz="1500" spc="-3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condition</a:t>
            </a:r>
            <a:r>
              <a:rPr dirty="0" sz="1500" spc="-2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same</a:t>
            </a:r>
            <a:r>
              <a:rPr dirty="0" sz="1500" spc="-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as</a:t>
            </a:r>
            <a:r>
              <a:rPr dirty="0" sz="1500" spc="-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the</a:t>
            </a:r>
            <a:r>
              <a:rPr dirty="0" sz="1500" spc="-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standard</a:t>
            </a:r>
            <a:r>
              <a:rPr dirty="0" sz="1500" spc="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glassfibre.</a:t>
            </a:r>
            <a:endParaRPr sz="15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32626" y="3573017"/>
            <a:ext cx="0" cy="5573395"/>
          </a:xfrm>
          <a:custGeom>
            <a:avLst/>
            <a:gdLst/>
            <a:ahLst/>
            <a:cxnLst/>
            <a:rect l="l" t="t" r="r" b="b"/>
            <a:pathLst>
              <a:path w="0" h="5573395">
                <a:moveTo>
                  <a:pt x="0" y="5573268"/>
                </a:moveTo>
                <a:lnTo>
                  <a:pt x="0" y="0"/>
                </a:lnTo>
              </a:path>
            </a:pathLst>
          </a:custGeom>
          <a:ln w="38100">
            <a:solidFill>
              <a:srgbClr val="DD173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38022" y="736167"/>
            <a:ext cx="3638550" cy="8343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300">
                <a:solidFill>
                  <a:srgbClr val="D20029"/>
                </a:solidFill>
              </a:rPr>
              <a:t>AstroCel</a:t>
            </a:r>
            <a:r>
              <a:rPr dirty="0" sz="5300" spc="-80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S+</a:t>
            </a:r>
            <a:endParaRPr sz="5300"/>
          </a:p>
        </p:txBody>
      </p:sp>
      <p:sp>
        <p:nvSpPr>
          <p:cNvPr id="4" name="object 4"/>
          <p:cNvSpPr txBox="1"/>
          <p:nvPr/>
        </p:nvSpPr>
        <p:spPr>
          <a:xfrm>
            <a:off x="441451" y="2348546"/>
            <a:ext cx="6006465" cy="490601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399415" indent="-387350">
              <a:lnSpc>
                <a:spcPct val="100000"/>
              </a:lnSpc>
              <a:spcBef>
                <a:spcPts val="484"/>
              </a:spcBef>
              <a:buClr>
                <a:srgbClr val="DD373C"/>
              </a:buClr>
              <a:buSzPct val="133333"/>
              <a:buFont typeface="Tahoma"/>
              <a:buChar char="‣"/>
              <a:tabLst>
                <a:tab pos="400050" algn="l"/>
              </a:tabLst>
            </a:pPr>
            <a:r>
              <a:rPr dirty="0" sz="3000">
                <a:solidFill>
                  <a:srgbClr val="464648"/>
                </a:solidFill>
                <a:latin typeface="Arial MT"/>
                <a:cs typeface="Arial MT"/>
              </a:rPr>
              <a:t>Product</a:t>
            </a:r>
            <a:r>
              <a:rPr dirty="0" sz="3000" spc="-3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solidFill>
                  <a:srgbClr val="464648"/>
                </a:solidFill>
                <a:latin typeface="Arial MT"/>
                <a:cs typeface="Arial MT"/>
              </a:rPr>
              <a:t>Positioning</a:t>
            </a:r>
            <a:endParaRPr sz="3000">
              <a:latin typeface="Arial MT"/>
              <a:cs typeface="Arial MT"/>
            </a:endParaRPr>
          </a:p>
          <a:p>
            <a:pPr marL="399415" indent="-387350">
              <a:lnSpc>
                <a:spcPct val="100000"/>
              </a:lnSpc>
              <a:spcBef>
                <a:spcPts val="245"/>
              </a:spcBef>
              <a:buClr>
                <a:srgbClr val="DD373C"/>
              </a:buClr>
              <a:buSzPct val="133333"/>
              <a:buFont typeface="Courier New"/>
              <a:buChar char="o"/>
              <a:tabLst>
                <a:tab pos="399415" algn="l"/>
                <a:tab pos="400050" algn="l"/>
              </a:tabLst>
            </a:pP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Suitable</a:t>
            </a:r>
            <a:r>
              <a:rPr dirty="0" sz="1500" spc="-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for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indoor</a:t>
            </a:r>
            <a:r>
              <a:rPr dirty="0" sz="1500" spc="-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application</a:t>
            </a:r>
            <a:endParaRPr sz="1500">
              <a:latin typeface="Arial MT"/>
              <a:cs typeface="Arial MT"/>
            </a:endParaRPr>
          </a:p>
          <a:p>
            <a:pPr marL="399415" marR="142875" indent="-387350">
              <a:lnSpc>
                <a:spcPct val="94700"/>
              </a:lnSpc>
              <a:spcBef>
                <a:spcPts val="220"/>
              </a:spcBef>
              <a:buClr>
                <a:srgbClr val="DD373C"/>
              </a:buClr>
              <a:buSzPct val="133333"/>
              <a:buFont typeface="Courier New"/>
              <a:buChar char="o"/>
              <a:tabLst>
                <a:tab pos="399415" algn="l"/>
                <a:tab pos="400050" algn="l"/>
              </a:tabLst>
            </a:pP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Suitable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to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be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installed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in any new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or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existing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equipment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with the </a:t>
            </a:r>
            <a:r>
              <a:rPr dirty="0" sz="1500" spc="-40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right</a:t>
            </a:r>
            <a:r>
              <a:rPr dirty="0" sz="1500" spc="-2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design.</a:t>
            </a:r>
            <a:endParaRPr sz="1500">
              <a:latin typeface="Arial MT"/>
              <a:cs typeface="Arial MT"/>
            </a:endParaRPr>
          </a:p>
          <a:p>
            <a:pPr marL="399415" marR="267970" indent="-387350">
              <a:lnSpc>
                <a:spcPct val="94700"/>
              </a:lnSpc>
              <a:spcBef>
                <a:spcPts val="335"/>
              </a:spcBef>
              <a:buClr>
                <a:srgbClr val="DD373C"/>
              </a:buClr>
              <a:buSzPct val="133333"/>
              <a:buFont typeface="Courier New"/>
              <a:buChar char="o"/>
              <a:tabLst>
                <a:tab pos="399415" algn="l"/>
                <a:tab pos="400050" algn="l"/>
              </a:tabLst>
            </a:pPr>
            <a:r>
              <a:rPr dirty="0" sz="1500" spc="-10">
                <a:solidFill>
                  <a:srgbClr val="464648"/>
                </a:solidFill>
                <a:latin typeface="Arial MT"/>
                <a:cs typeface="Arial MT"/>
              </a:rPr>
              <a:t>Avoid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high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RH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(take reference from glassfibre), direct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rainwater </a:t>
            </a:r>
            <a:r>
              <a:rPr dirty="0" sz="1500" spc="-40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contact,</a:t>
            </a:r>
            <a:r>
              <a:rPr dirty="0" sz="1500" spc="-4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and</a:t>
            </a:r>
            <a:r>
              <a:rPr dirty="0" sz="1500" spc="-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high</a:t>
            </a:r>
            <a:r>
              <a:rPr dirty="0" sz="1500" spc="-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concentration</a:t>
            </a:r>
            <a:r>
              <a:rPr dirty="0" sz="1500" spc="-5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of</a:t>
            </a:r>
            <a:r>
              <a:rPr dirty="0" sz="1500" spc="-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chemical</a:t>
            </a:r>
            <a:r>
              <a:rPr dirty="0" sz="1500" spc="-2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present.</a:t>
            </a:r>
            <a:endParaRPr sz="1500">
              <a:latin typeface="Arial MT"/>
              <a:cs typeface="Arial MT"/>
            </a:endParaRPr>
          </a:p>
          <a:p>
            <a:pPr marL="399415" marR="68580" indent="-387350">
              <a:lnSpc>
                <a:spcPct val="94700"/>
              </a:lnSpc>
              <a:spcBef>
                <a:spcPts val="325"/>
              </a:spcBef>
              <a:buClr>
                <a:srgbClr val="DD373C"/>
              </a:buClr>
              <a:buSzPct val="133333"/>
              <a:buFont typeface="Courier New"/>
              <a:buChar char="o"/>
              <a:tabLst>
                <a:tab pos="399415" algn="l"/>
                <a:tab pos="400050" algn="l"/>
              </a:tabLst>
            </a:pP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The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processability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and functionality,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installation, storage condition </a:t>
            </a:r>
            <a:r>
              <a:rPr dirty="0" sz="1500" spc="-40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of</a:t>
            </a:r>
            <a:r>
              <a:rPr dirty="0" sz="1500" spc="-1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the</a:t>
            </a:r>
            <a:r>
              <a:rPr dirty="0" sz="1500" spc="-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S+</a:t>
            </a:r>
            <a:r>
              <a:rPr dirty="0" sz="1500" spc="-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media</a:t>
            </a:r>
            <a:r>
              <a:rPr dirty="0" sz="1500" spc="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are</a:t>
            </a:r>
            <a:r>
              <a:rPr dirty="0" sz="1500" spc="-1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the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 same</a:t>
            </a:r>
            <a:r>
              <a:rPr dirty="0" sz="1500" spc="-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as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standard</a:t>
            </a:r>
            <a:r>
              <a:rPr dirty="0" sz="1500" spc="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glassfibre.</a:t>
            </a:r>
            <a:endParaRPr sz="1500">
              <a:latin typeface="Arial MT"/>
              <a:cs typeface="Arial MT"/>
            </a:endParaRPr>
          </a:p>
          <a:p>
            <a:pPr marL="399415" marR="1129665" indent="-387350">
              <a:lnSpc>
                <a:spcPct val="94700"/>
              </a:lnSpc>
              <a:spcBef>
                <a:spcPts val="325"/>
              </a:spcBef>
              <a:buClr>
                <a:srgbClr val="DD373C"/>
              </a:buClr>
              <a:buSzPct val="133333"/>
              <a:buFont typeface="Courier New"/>
              <a:buChar char="o"/>
              <a:tabLst>
                <a:tab pos="399415" algn="l"/>
                <a:tab pos="400050" algn="l"/>
              </a:tabLst>
            </a:pP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Take necessary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precautions if the installation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is done </a:t>
            </a:r>
            <a:r>
              <a:rPr dirty="0" sz="1500" spc="-40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incorporating</a:t>
            </a:r>
            <a:r>
              <a:rPr dirty="0" sz="1500" spc="-5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with</a:t>
            </a:r>
            <a:r>
              <a:rPr dirty="0" sz="1500" spc="1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the</a:t>
            </a:r>
            <a:r>
              <a:rPr dirty="0" sz="1500" spc="-2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UVC</a:t>
            </a:r>
            <a:r>
              <a:rPr dirty="0" sz="1500" spc="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under</a:t>
            </a:r>
            <a:r>
              <a:rPr dirty="0" sz="1500" spc="-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one</a:t>
            </a:r>
            <a:r>
              <a:rPr dirty="0" sz="1500" spc="-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housing.</a:t>
            </a:r>
            <a:endParaRPr sz="1500">
              <a:latin typeface="Arial MT"/>
              <a:cs typeface="Arial MT"/>
            </a:endParaRPr>
          </a:p>
          <a:p>
            <a:pPr marL="399415" marR="13970" indent="-387350">
              <a:lnSpc>
                <a:spcPct val="94700"/>
              </a:lnSpc>
              <a:spcBef>
                <a:spcPts val="335"/>
              </a:spcBef>
              <a:buClr>
                <a:srgbClr val="DD373C"/>
              </a:buClr>
              <a:buSzPct val="133333"/>
              <a:buFont typeface="Courier New"/>
              <a:buChar char="o"/>
              <a:tabLst>
                <a:tab pos="399415" algn="l"/>
                <a:tab pos="400050" algn="l"/>
              </a:tabLst>
            </a:pP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Follow</a:t>
            </a:r>
            <a:r>
              <a:rPr dirty="0" sz="1500" spc="-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the</a:t>
            </a:r>
            <a:r>
              <a:rPr dirty="0" sz="1500" spc="-2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recommended</a:t>
            </a:r>
            <a:r>
              <a:rPr dirty="0" sz="1500" spc="-2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operational</a:t>
            </a:r>
            <a:r>
              <a:rPr dirty="0" sz="1500" spc="-3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temperature</a:t>
            </a:r>
            <a:r>
              <a:rPr dirty="0" sz="1500" spc="-4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as</a:t>
            </a:r>
            <a:r>
              <a:rPr dirty="0" sz="1500" spc="-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the</a:t>
            </a:r>
            <a:r>
              <a:rPr dirty="0" sz="1500" spc="-2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standard </a:t>
            </a:r>
            <a:r>
              <a:rPr dirty="0" sz="1500" spc="-40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glassfibre.</a:t>
            </a:r>
            <a:endParaRPr sz="1500">
              <a:latin typeface="Arial MT"/>
              <a:cs typeface="Arial MT"/>
            </a:endParaRPr>
          </a:p>
          <a:p>
            <a:pPr marL="399415" marR="14604" indent="-387350">
              <a:lnSpc>
                <a:spcPct val="97300"/>
              </a:lnSpc>
              <a:spcBef>
                <a:spcPts val="265"/>
              </a:spcBef>
              <a:buClr>
                <a:srgbClr val="DD373C"/>
              </a:buClr>
              <a:buSzPct val="133333"/>
              <a:buFont typeface="Courier New"/>
              <a:buChar char="o"/>
              <a:tabLst>
                <a:tab pos="399415" algn="l"/>
                <a:tab pos="400050" algn="l"/>
              </a:tabLst>
            </a:pP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Required</a:t>
            </a:r>
            <a:r>
              <a:rPr dirty="0" sz="1500" spc="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good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 filtration</a:t>
            </a:r>
            <a:r>
              <a:rPr dirty="0" sz="1500" spc="-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at</a:t>
            </a:r>
            <a:r>
              <a:rPr dirty="0" sz="1500" spc="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the upstream</a:t>
            </a:r>
            <a:r>
              <a:rPr dirty="0" sz="1500" spc="-1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of</a:t>
            </a:r>
            <a:r>
              <a:rPr dirty="0" sz="1500" spc="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the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 S+</a:t>
            </a:r>
            <a:r>
              <a:rPr dirty="0" sz="1500" spc="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media</a:t>
            </a:r>
            <a:r>
              <a:rPr dirty="0" sz="1500" spc="1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to </a:t>
            </a:r>
            <a:r>
              <a:rPr dirty="0" sz="1500" spc="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prolong its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service life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– dust clogging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will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reduce not only the filter </a:t>
            </a:r>
            <a:r>
              <a:rPr dirty="0" sz="1500" spc="-40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efficiency</a:t>
            </a:r>
            <a:r>
              <a:rPr dirty="0" sz="1500" spc="-4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but</a:t>
            </a:r>
            <a:r>
              <a:rPr dirty="0" sz="1500" spc="-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the</a:t>
            </a:r>
            <a:r>
              <a:rPr dirty="0" sz="1500" spc="-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effectiveness</a:t>
            </a:r>
            <a:r>
              <a:rPr dirty="0" sz="1500" spc="-3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of</a:t>
            </a:r>
            <a:r>
              <a:rPr dirty="0" sz="1500" spc="-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the</a:t>
            </a:r>
            <a:r>
              <a:rPr dirty="0" sz="1500" spc="-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antimicrobial</a:t>
            </a:r>
            <a:r>
              <a:rPr dirty="0" sz="1500" spc="-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too.</a:t>
            </a:r>
            <a:endParaRPr sz="1500">
              <a:latin typeface="Arial MT"/>
              <a:cs typeface="Arial MT"/>
            </a:endParaRPr>
          </a:p>
          <a:p>
            <a:pPr marL="399415" indent="-387350">
              <a:lnSpc>
                <a:spcPts val="2350"/>
              </a:lnSpc>
              <a:spcBef>
                <a:spcPts val="195"/>
              </a:spcBef>
              <a:buClr>
                <a:srgbClr val="DD373C"/>
              </a:buClr>
              <a:buSzPct val="133333"/>
              <a:buFont typeface="Courier New"/>
              <a:buChar char="o"/>
              <a:tabLst>
                <a:tab pos="399415" algn="l"/>
                <a:tab pos="400050" algn="l"/>
              </a:tabLst>
            </a:pP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Recommended</a:t>
            </a:r>
            <a:r>
              <a:rPr dirty="0" sz="1500" spc="-1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for Healthcare</a:t>
            </a:r>
            <a:r>
              <a:rPr dirty="0" sz="1500" spc="-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and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Pharmaceutical</a:t>
            </a:r>
            <a:r>
              <a:rPr dirty="0" sz="1500" spc="-2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segment</a:t>
            </a:r>
            <a:r>
              <a:rPr dirty="0" sz="1500" spc="-2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at</a:t>
            </a:r>
            <a:r>
              <a:rPr dirty="0" sz="1500" spc="-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the</a:t>
            </a:r>
            <a:endParaRPr sz="1500">
              <a:latin typeface="Arial MT"/>
              <a:cs typeface="Arial MT"/>
            </a:endParaRPr>
          </a:p>
          <a:p>
            <a:pPr marL="399415">
              <a:lnSpc>
                <a:spcPts val="1750"/>
              </a:lnSpc>
            </a:pP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current</a:t>
            </a:r>
            <a:r>
              <a:rPr dirty="0" sz="1500" spc="-7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464648"/>
                </a:solidFill>
                <a:latin typeface="Arial MT"/>
                <a:cs typeface="Arial MT"/>
              </a:rPr>
              <a:t>moment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23986" y="1439671"/>
            <a:ext cx="4245610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D20029"/>
                </a:solidFill>
                <a:latin typeface="Arial MT"/>
                <a:cs typeface="Arial MT"/>
              </a:rPr>
              <a:t>Bringing</a:t>
            </a:r>
            <a:r>
              <a:rPr dirty="0" sz="3200" spc="-25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3200" spc="-5">
                <a:solidFill>
                  <a:srgbClr val="D20029"/>
                </a:solidFill>
                <a:latin typeface="Arial MT"/>
                <a:cs typeface="Arial MT"/>
              </a:rPr>
              <a:t>clean</a:t>
            </a:r>
            <a:r>
              <a:rPr dirty="0" sz="3200" spc="-25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3200">
                <a:solidFill>
                  <a:srgbClr val="D20029"/>
                </a:solidFill>
                <a:latin typeface="Arial MT"/>
                <a:cs typeface="Arial MT"/>
              </a:rPr>
              <a:t>air</a:t>
            </a:r>
            <a:r>
              <a:rPr dirty="0" sz="3200" spc="-20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3200">
                <a:solidFill>
                  <a:srgbClr val="D20029"/>
                </a:solidFill>
                <a:latin typeface="Arial MT"/>
                <a:cs typeface="Arial MT"/>
              </a:rPr>
              <a:t>to</a:t>
            </a:r>
            <a:r>
              <a:rPr dirty="0" sz="3200" spc="-15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3200">
                <a:solidFill>
                  <a:srgbClr val="D20029"/>
                </a:solidFill>
                <a:latin typeface="Arial MT"/>
                <a:cs typeface="Arial MT"/>
              </a:rPr>
              <a:t>life</a:t>
            </a:r>
            <a:endParaRPr sz="32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81316" y="5605271"/>
            <a:ext cx="4864608" cy="379476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60107" y="2744723"/>
            <a:ext cx="6042659" cy="19903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85442"/>
            <a:ext cx="13002895" cy="8871585"/>
          </a:xfrm>
          <a:custGeom>
            <a:avLst/>
            <a:gdLst/>
            <a:ahLst/>
            <a:cxnLst/>
            <a:rect l="l" t="t" r="r" b="b"/>
            <a:pathLst>
              <a:path w="13002895" h="8871585">
                <a:moveTo>
                  <a:pt x="13002768" y="0"/>
                </a:moveTo>
                <a:lnTo>
                  <a:pt x="0" y="0"/>
                </a:lnTo>
                <a:lnTo>
                  <a:pt x="0" y="8871202"/>
                </a:lnTo>
                <a:lnTo>
                  <a:pt x="13002768" y="8871202"/>
                </a:lnTo>
                <a:lnTo>
                  <a:pt x="13002768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9325" y="242665"/>
            <a:ext cx="912767" cy="44050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8779" y="965656"/>
            <a:ext cx="10673715" cy="8343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300">
                <a:solidFill>
                  <a:srgbClr val="D20029"/>
                </a:solidFill>
              </a:rPr>
              <a:t>Quick</a:t>
            </a:r>
            <a:r>
              <a:rPr dirty="0" sz="5300" spc="-10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Summary</a:t>
            </a:r>
            <a:r>
              <a:rPr dirty="0" sz="5300" spc="-20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on</a:t>
            </a:r>
            <a:r>
              <a:rPr dirty="0" sz="5300" spc="-10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the</a:t>
            </a:r>
            <a:r>
              <a:rPr dirty="0" sz="5300" spc="-5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AstroCel</a:t>
            </a:r>
            <a:r>
              <a:rPr dirty="0" sz="5300" spc="-30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S+</a:t>
            </a:r>
            <a:endParaRPr sz="53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4047" y="2718884"/>
            <a:ext cx="12391418" cy="564302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8779" y="965656"/>
            <a:ext cx="10509250" cy="8343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300">
                <a:solidFill>
                  <a:srgbClr val="D20029"/>
                </a:solidFill>
              </a:rPr>
              <a:t>Frequently</a:t>
            </a:r>
            <a:r>
              <a:rPr dirty="0" sz="5300" spc="-25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ask</a:t>
            </a:r>
            <a:r>
              <a:rPr dirty="0" sz="5300" spc="-5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questions</a:t>
            </a:r>
            <a:r>
              <a:rPr dirty="0" sz="5300" spc="-20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to</a:t>
            </a:r>
            <a:r>
              <a:rPr dirty="0" sz="5300" spc="-5">
                <a:solidFill>
                  <a:srgbClr val="D20029"/>
                </a:solidFill>
              </a:rPr>
              <a:t> </a:t>
            </a:r>
            <a:r>
              <a:rPr dirty="0" sz="5300">
                <a:solidFill>
                  <a:srgbClr val="D20029"/>
                </a:solidFill>
              </a:rPr>
              <a:t>share?</a:t>
            </a:r>
            <a:endParaRPr sz="5300"/>
          </a:p>
        </p:txBody>
      </p:sp>
      <p:sp>
        <p:nvSpPr>
          <p:cNvPr id="3" name="object 3"/>
          <p:cNvSpPr txBox="1"/>
          <p:nvPr/>
        </p:nvSpPr>
        <p:spPr>
          <a:xfrm>
            <a:off x="806297" y="2676661"/>
            <a:ext cx="11339195" cy="4657725"/>
          </a:xfrm>
          <a:prstGeom prst="rect">
            <a:avLst/>
          </a:prstGeom>
        </p:spPr>
        <p:txBody>
          <a:bodyPr wrap="square" lIns="0" tIns="3619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84"/>
              </a:spcBef>
            </a:pPr>
            <a:r>
              <a:rPr dirty="0" sz="2200" spc="-5">
                <a:latin typeface="Arial MT"/>
                <a:cs typeface="Arial MT"/>
              </a:rPr>
              <a:t>Provide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the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comparison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table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between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standard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HEPA </a:t>
            </a:r>
            <a:r>
              <a:rPr dirty="0" sz="2200">
                <a:latin typeface="Arial MT"/>
                <a:cs typeface="Arial MT"/>
              </a:rPr>
              <a:t>and</a:t>
            </a:r>
            <a:r>
              <a:rPr dirty="0" sz="2200" spc="-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Antivirus </a:t>
            </a:r>
            <a:r>
              <a:rPr dirty="0" sz="2200" spc="-5">
                <a:latin typeface="Arial MT"/>
                <a:cs typeface="Arial MT"/>
              </a:rPr>
              <a:t>HEPA in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terms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of </a:t>
            </a:r>
            <a:r>
              <a:rPr dirty="0" sz="2200">
                <a:latin typeface="Arial MT"/>
                <a:cs typeface="Arial MT"/>
              </a:rPr>
              <a:t>TP,</a:t>
            </a:r>
            <a:endParaRPr sz="2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2200">
                <a:latin typeface="Arial MT"/>
                <a:cs typeface="Arial MT"/>
              </a:rPr>
              <a:t>pressure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drop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Vs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airflow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Vs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size,</a:t>
            </a:r>
            <a:r>
              <a:rPr dirty="0" sz="2200" spc="-5">
                <a:latin typeface="Arial MT"/>
                <a:cs typeface="Arial MT"/>
              </a:rPr>
              <a:t> and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the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delivery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lead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time?</a:t>
            </a:r>
            <a:endParaRPr sz="2200">
              <a:latin typeface="Arial MT"/>
              <a:cs typeface="Arial MT"/>
            </a:endParaRPr>
          </a:p>
          <a:p>
            <a:pPr marL="12700" marR="5080">
              <a:lnSpc>
                <a:spcPct val="107000"/>
              </a:lnSpc>
              <a:spcBef>
                <a:spcPts val="800"/>
              </a:spcBef>
            </a:pP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From</a:t>
            </a:r>
            <a:r>
              <a:rPr dirty="0" sz="2200" spc="2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the</a:t>
            </a:r>
            <a:r>
              <a:rPr dirty="0" sz="2200" spc="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EC5C56"/>
                </a:solidFill>
                <a:latin typeface="Arial MT"/>
                <a:cs typeface="Arial MT"/>
              </a:rPr>
              <a:t>comparison</a:t>
            </a:r>
            <a:r>
              <a:rPr dirty="0" sz="2200" spc="2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table</a:t>
            </a:r>
            <a:r>
              <a:rPr dirty="0" sz="2200" spc="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from</a:t>
            </a:r>
            <a:r>
              <a:rPr dirty="0" sz="2200" spc="2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above(full</a:t>
            </a:r>
            <a:r>
              <a:rPr dirty="0" sz="2200" spc="2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EC5C56"/>
                </a:solidFill>
                <a:latin typeface="Arial MT"/>
                <a:cs typeface="Arial MT"/>
              </a:rPr>
              <a:t>product</a:t>
            </a:r>
            <a:r>
              <a:rPr dirty="0" sz="2200" spc="1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EC5C56"/>
                </a:solidFill>
                <a:latin typeface="Arial MT"/>
                <a:cs typeface="Arial MT"/>
              </a:rPr>
              <a:t>launch slides),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there</a:t>
            </a:r>
            <a:r>
              <a:rPr dirty="0" sz="2200" spc="1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is</a:t>
            </a:r>
            <a:r>
              <a:rPr dirty="0" sz="2200" spc="1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a</a:t>
            </a:r>
            <a:r>
              <a:rPr dirty="0" sz="2200" spc="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10</a:t>
            </a:r>
            <a:r>
              <a:rPr dirty="0" sz="2200" spc="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Pa</a:t>
            </a:r>
            <a:r>
              <a:rPr dirty="0" sz="2200">
                <a:solidFill>
                  <a:srgbClr val="EC5C56"/>
                </a:solidFill>
                <a:latin typeface="Arial MT"/>
                <a:cs typeface="Arial MT"/>
              </a:rPr>
              <a:t> increase </a:t>
            </a:r>
            <a:r>
              <a:rPr dirty="0" sz="2200" spc="-59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between</a:t>
            </a:r>
            <a:r>
              <a:rPr dirty="0" sz="2200" spc="2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standard</a:t>
            </a:r>
            <a:r>
              <a:rPr dirty="0" sz="2200" spc="1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and</a:t>
            </a:r>
            <a:r>
              <a:rPr dirty="0" sz="2200" spc="2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antimicrobial</a:t>
            </a:r>
            <a:r>
              <a:rPr dirty="0" sz="2200" spc="1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HEPA</a:t>
            </a:r>
            <a:r>
              <a:rPr dirty="0" sz="2200" spc="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EC5C56"/>
                </a:solidFill>
                <a:latin typeface="Arial MT"/>
                <a:cs typeface="Arial MT"/>
              </a:rPr>
              <a:t>for</a:t>
            </a:r>
            <a:r>
              <a:rPr dirty="0" sz="2200" spc="2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H13</a:t>
            </a:r>
            <a:r>
              <a:rPr dirty="0" sz="2200" spc="1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while</a:t>
            </a:r>
            <a:r>
              <a:rPr dirty="0" sz="2200" spc="1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for</a:t>
            </a:r>
            <a:r>
              <a:rPr dirty="0" sz="220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H14,</a:t>
            </a:r>
            <a:r>
              <a:rPr dirty="0" sz="2200" spc="2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the</a:t>
            </a:r>
            <a:r>
              <a:rPr dirty="0" sz="2200" spc="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EC5C56"/>
                </a:solidFill>
                <a:latin typeface="Arial MT"/>
                <a:cs typeface="Arial MT"/>
              </a:rPr>
              <a:t>pressure</a:t>
            </a:r>
            <a:r>
              <a:rPr dirty="0" sz="2200" spc="2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EC5C56"/>
                </a:solidFill>
                <a:latin typeface="Arial MT"/>
                <a:cs typeface="Arial MT"/>
              </a:rPr>
              <a:t>drop/initial </a:t>
            </a:r>
            <a:r>
              <a:rPr dirty="0" sz="2200" spc="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EC5C56"/>
                </a:solidFill>
                <a:latin typeface="Arial MT"/>
                <a:cs typeface="Arial MT"/>
              </a:rPr>
              <a:t>resistance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remains</a:t>
            </a:r>
            <a:r>
              <a:rPr dirty="0" sz="2200" spc="3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the</a:t>
            </a:r>
            <a:r>
              <a:rPr dirty="0" sz="2200" spc="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same.</a:t>
            </a:r>
            <a:r>
              <a:rPr dirty="0" sz="2200" spc="1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The</a:t>
            </a:r>
            <a:r>
              <a:rPr dirty="0" sz="2200" spc="2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delivery</a:t>
            </a:r>
            <a:r>
              <a:rPr dirty="0" sz="2200" spc="1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time</a:t>
            </a:r>
            <a:r>
              <a:rPr dirty="0" sz="2200" spc="2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is</a:t>
            </a:r>
            <a:r>
              <a:rPr dirty="0" sz="220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expected</a:t>
            </a:r>
            <a:r>
              <a:rPr dirty="0" sz="2200" spc="2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to</a:t>
            </a:r>
            <a:r>
              <a:rPr dirty="0" sz="2200" spc="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be</a:t>
            </a:r>
            <a:r>
              <a:rPr dirty="0" sz="2200" spc="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the</a:t>
            </a:r>
            <a:r>
              <a:rPr dirty="0" sz="2200" spc="2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same</a:t>
            </a:r>
            <a:r>
              <a:rPr dirty="0" sz="2200" spc="2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as</a:t>
            </a:r>
            <a:r>
              <a:rPr dirty="0" sz="2200" spc="1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the</a:t>
            </a:r>
            <a:r>
              <a:rPr dirty="0" sz="2200" spc="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standard </a:t>
            </a:r>
            <a:r>
              <a:rPr dirty="0" sz="2200" spc="-59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HEPA filter.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>
              <a:latin typeface="Arial MT"/>
              <a:cs typeface="Arial MT"/>
            </a:endParaRPr>
          </a:p>
          <a:p>
            <a:pPr marL="60325" marR="491490">
              <a:lnSpc>
                <a:spcPct val="100000"/>
              </a:lnSpc>
            </a:pPr>
            <a:r>
              <a:rPr dirty="0" sz="2200" spc="-5">
                <a:latin typeface="Arial MT"/>
                <a:cs typeface="Arial MT"/>
              </a:rPr>
              <a:t>Any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special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terms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and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conditions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(Air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temp,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RH,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etc)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to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take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note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of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the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Antivirus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HEPA </a:t>
            </a:r>
            <a:r>
              <a:rPr dirty="0" sz="2200" spc="-59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filter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during installation?</a:t>
            </a:r>
            <a:endParaRPr sz="2200">
              <a:latin typeface="Arial MT"/>
              <a:cs typeface="Arial MT"/>
            </a:endParaRPr>
          </a:p>
          <a:p>
            <a:pPr marL="60325" marR="296545">
              <a:lnSpc>
                <a:spcPct val="100000"/>
              </a:lnSpc>
            </a:pP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Although</a:t>
            </a:r>
            <a:r>
              <a:rPr dirty="0" sz="2200" spc="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the</a:t>
            </a:r>
            <a:r>
              <a:rPr dirty="0" sz="2200" spc="1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antibacterial</a:t>
            </a:r>
            <a:r>
              <a:rPr dirty="0" sz="2200" spc="1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component</a:t>
            </a:r>
            <a:r>
              <a:rPr dirty="0" sz="2200" spc="2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is</a:t>
            </a:r>
            <a:r>
              <a:rPr dirty="0" sz="2200" spc="2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added</a:t>
            </a:r>
            <a:r>
              <a:rPr dirty="0" sz="2200" spc="2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into</a:t>
            </a:r>
            <a:r>
              <a:rPr dirty="0" sz="2200" spc="1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the</a:t>
            </a:r>
            <a:r>
              <a:rPr dirty="0" sz="2200" spc="1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EC5C56"/>
                </a:solidFill>
                <a:latin typeface="Arial MT"/>
                <a:cs typeface="Arial MT"/>
              </a:rPr>
              <a:t>HEPA-grade</a:t>
            </a:r>
            <a:r>
              <a:rPr dirty="0" sz="2200" spc="3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air</a:t>
            </a:r>
            <a:r>
              <a:rPr dirty="0" sz="2200" spc="2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filtration</a:t>
            </a:r>
            <a:r>
              <a:rPr dirty="0" sz="2200" spc="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media,</a:t>
            </a:r>
            <a:r>
              <a:rPr dirty="0" sz="2200" spc="2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it </a:t>
            </a:r>
            <a:r>
              <a:rPr dirty="0" sz="2200" spc="-60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does</a:t>
            </a:r>
            <a:r>
              <a:rPr dirty="0" sz="2200" spc="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not</a:t>
            </a:r>
            <a:r>
              <a:rPr dirty="0" sz="2200" spc="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affect</a:t>
            </a:r>
            <a:r>
              <a:rPr dirty="0" sz="220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the</a:t>
            </a:r>
            <a:r>
              <a:rPr dirty="0" sz="2200" spc="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physical</a:t>
            </a:r>
            <a:r>
              <a:rPr dirty="0" sz="220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nature</a:t>
            </a:r>
            <a:r>
              <a:rPr dirty="0" sz="2200" spc="1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of</a:t>
            </a:r>
            <a:r>
              <a:rPr dirty="0" sz="220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the</a:t>
            </a:r>
            <a:r>
              <a:rPr dirty="0" sz="2200" spc="1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media.</a:t>
            </a:r>
            <a:r>
              <a:rPr dirty="0" sz="2200" spc="1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Hence,</a:t>
            </a:r>
            <a:r>
              <a:rPr dirty="0" sz="2200" spc="1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all</a:t>
            </a:r>
            <a:r>
              <a:rPr dirty="0" sz="220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the</a:t>
            </a:r>
            <a:r>
              <a:rPr dirty="0" sz="2200" spc="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processability</a:t>
            </a:r>
            <a:r>
              <a:rPr dirty="0" sz="220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and </a:t>
            </a:r>
            <a:r>
              <a:rPr dirty="0" sz="2200">
                <a:solidFill>
                  <a:srgbClr val="EC5C56"/>
                </a:solidFill>
                <a:latin typeface="Arial MT"/>
                <a:cs typeface="Arial MT"/>
              </a:rPr>
              <a:t> functionality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of</a:t>
            </a:r>
            <a:r>
              <a:rPr dirty="0" sz="2200" spc="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the</a:t>
            </a:r>
            <a:r>
              <a:rPr dirty="0" sz="220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media</a:t>
            </a:r>
            <a:r>
              <a:rPr dirty="0" sz="2200" spc="2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are</a:t>
            </a:r>
            <a:r>
              <a:rPr dirty="0" sz="2200" spc="1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the</a:t>
            </a:r>
            <a:r>
              <a:rPr dirty="0" sz="2200" spc="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EC5C56"/>
                </a:solidFill>
                <a:latin typeface="Arial MT"/>
                <a:cs typeface="Arial MT"/>
              </a:rPr>
              <a:t>same</a:t>
            </a:r>
            <a:r>
              <a:rPr dirty="0" sz="2200" spc="1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as</a:t>
            </a:r>
            <a:r>
              <a:rPr dirty="0" sz="2200" spc="1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the</a:t>
            </a:r>
            <a:r>
              <a:rPr dirty="0" sz="220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standard</a:t>
            </a:r>
            <a:r>
              <a:rPr dirty="0" sz="2200" spc="2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glass</a:t>
            </a:r>
            <a:r>
              <a:rPr dirty="0" sz="220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fibre</a:t>
            </a:r>
            <a:r>
              <a:rPr dirty="0" sz="2200" spc="1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media,</a:t>
            </a:r>
            <a:r>
              <a:rPr dirty="0" sz="2200" spc="1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the</a:t>
            </a:r>
            <a:r>
              <a:rPr dirty="0" sz="2200" spc="2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EC5C56"/>
                </a:solidFill>
                <a:latin typeface="Arial MT"/>
                <a:cs typeface="Arial MT"/>
              </a:rPr>
              <a:t>installation </a:t>
            </a:r>
            <a:r>
              <a:rPr dirty="0" sz="2200" spc="-59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conditions should</a:t>
            </a:r>
            <a:r>
              <a:rPr dirty="0" sz="220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remain</a:t>
            </a:r>
            <a:r>
              <a:rPr dirty="0" sz="2200" spc="2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the</a:t>
            </a:r>
            <a:r>
              <a:rPr dirty="0" sz="2200" spc="2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same</a:t>
            </a:r>
            <a:r>
              <a:rPr dirty="0" sz="2200" spc="1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as the</a:t>
            </a:r>
            <a:r>
              <a:rPr dirty="0" sz="2200" spc="15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standard</a:t>
            </a:r>
            <a:r>
              <a:rPr dirty="0" sz="2200" spc="1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installation for</a:t>
            </a:r>
            <a:r>
              <a:rPr dirty="0" sz="2200" spc="2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HEPA</a:t>
            </a:r>
            <a:r>
              <a:rPr dirty="0" sz="2200" spc="-10">
                <a:solidFill>
                  <a:srgbClr val="EC5C56"/>
                </a:solidFill>
                <a:latin typeface="Arial MT"/>
                <a:cs typeface="Arial MT"/>
              </a:rPr>
              <a:t> </a:t>
            </a:r>
            <a:r>
              <a:rPr dirty="0" sz="2200" spc="-5">
                <a:solidFill>
                  <a:srgbClr val="EC5C56"/>
                </a:solidFill>
                <a:latin typeface="Arial MT"/>
                <a:cs typeface="Arial MT"/>
              </a:rPr>
              <a:t>filters.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85442"/>
            <a:ext cx="13002895" cy="8871585"/>
          </a:xfrm>
          <a:custGeom>
            <a:avLst/>
            <a:gdLst/>
            <a:ahLst/>
            <a:cxnLst/>
            <a:rect l="l" t="t" r="r" b="b"/>
            <a:pathLst>
              <a:path w="13002895" h="8871585">
                <a:moveTo>
                  <a:pt x="13002768" y="0"/>
                </a:moveTo>
                <a:lnTo>
                  <a:pt x="0" y="0"/>
                </a:lnTo>
                <a:lnTo>
                  <a:pt x="0" y="8871202"/>
                </a:lnTo>
                <a:lnTo>
                  <a:pt x="13002768" y="8871202"/>
                </a:lnTo>
                <a:lnTo>
                  <a:pt x="13002768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9325" y="242665"/>
            <a:ext cx="912767" cy="44050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67918" y="3591559"/>
            <a:ext cx="11816080" cy="1489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464648"/>
                </a:solidFill>
                <a:latin typeface="Arial MT"/>
                <a:cs typeface="Arial MT"/>
              </a:rPr>
              <a:t>We </a:t>
            </a:r>
            <a:r>
              <a:rPr dirty="0" sz="3200" spc="-5">
                <a:solidFill>
                  <a:srgbClr val="464648"/>
                </a:solidFill>
                <a:latin typeface="Arial MT"/>
                <a:cs typeface="Arial MT"/>
              </a:rPr>
              <a:t>are</a:t>
            </a:r>
            <a:r>
              <a:rPr dirty="0" sz="3200" spc="-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3200" spc="-5">
                <a:solidFill>
                  <a:srgbClr val="464648"/>
                </a:solidFill>
                <a:latin typeface="Arial MT"/>
                <a:cs typeface="Arial MT"/>
              </a:rPr>
              <a:t>pleased </a:t>
            </a:r>
            <a:r>
              <a:rPr dirty="0" sz="3200">
                <a:solidFill>
                  <a:srgbClr val="464648"/>
                </a:solidFill>
                <a:latin typeface="Arial MT"/>
                <a:cs typeface="Arial MT"/>
              </a:rPr>
              <a:t>to</a:t>
            </a:r>
            <a:r>
              <a:rPr dirty="0" sz="3200" spc="-2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3200" spc="-5">
                <a:solidFill>
                  <a:srgbClr val="464648"/>
                </a:solidFill>
                <a:latin typeface="Arial MT"/>
                <a:cs typeface="Arial MT"/>
              </a:rPr>
              <a:t>announce</a:t>
            </a:r>
            <a:r>
              <a:rPr dirty="0" sz="3200" spc="-1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3200">
                <a:solidFill>
                  <a:srgbClr val="464648"/>
                </a:solidFill>
                <a:latin typeface="Arial MT"/>
                <a:cs typeface="Arial MT"/>
              </a:rPr>
              <a:t>to</a:t>
            </a:r>
            <a:r>
              <a:rPr dirty="0" sz="3200" spc="-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3200">
                <a:solidFill>
                  <a:srgbClr val="464648"/>
                </a:solidFill>
                <a:latin typeface="Arial MT"/>
                <a:cs typeface="Arial MT"/>
              </a:rPr>
              <a:t>you</a:t>
            </a:r>
            <a:r>
              <a:rPr dirty="0" sz="3200" spc="-2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3200" spc="-5">
                <a:solidFill>
                  <a:srgbClr val="464648"/>
                </a:solidFill>
                <a:latin typeface="Arial MT"/>
                <a:cs typeface="Arial MT"/>
              </a:rPr>
              <a:t>that</a:t>
            </a:r>
            <a:r>
              <a:rPr dirty="0" sz="320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3200" spc="-5">
                <a:solidFill>
                  <a:srgbClr val="464648"/>
                </a:solidFill>
                <a:latin typeface="Arial MT"/>
                <a:cs typeface="Arial MT"/>
              </a:rPr>
              <a:t>the</a:t>
            </a:r>
            <a:r>
              <a:rPr dirty="0" sz="3200" spc="-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3200">
                <a:solidFill>
                  <a:srgbClr val="464648"/>
                </a:solidFill>
                <a:latin typeface="Arial MT"/>
                <a:cs typeface="Arial MT"/>
              </a:rPr>
              <a:t>AstroCel</a:t>
            </a:r>
            <a:r>
              <a:rPr dirty="0" sz="3200" spc="-3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3200">
                <a:solidFill>
                  <a:srgbClr val="464648"/>
                </a:solidFill>
                <a:latin typeface="Arial MT"/>
                <a:cs typeface="Arial MT"/>
              </a:rPr>
              <a:t>I,</a:t>
            </a:r>
            <a:r>
              <a:rPr dirty="0" sz="3200" spc="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3200">
                <a:solidFill>
                  <a:srgbClr val="464648"/>
                </a:solidFill>
                <a:latin typeface="Arial MT"/>
                <a:cs typeface="Arial MT"/>
              </a:rPr>
              <a:t>II &amp; III</a:t>
            </a:r>
            <a:r>
              <a:rPr dirty="0" sz="3200" spc="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3200">
                <a:solidFill>
                  <a:srgbClr val="464648"/>
                </a:solidFill>
                <a:latin typeface="Arial MT"/>
                <a:cs typeface="Arial MT"/>
              </a:rPr>
              <a:t>S + </a:t>
            </a:r>
            <a:r>
              <a:rPr dirty="0" sz="3200" spc="-87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3200" spc="-5">
                <a:solidFill>
                  <a:srgbClr val="464648"/>
                </a:solidFill>
                <a:latin typeface="Arial MT"/>
                <a:cs typeface="Arial MT"/>
              </a:rPr>
              <a:t>media has been officially launched </a:t>
            </a:r>
            <a:r>
              <a:rPr dirty="0" sz="3200">
                <a:solidFill>
                  <a:srgbClr val="464648"/>
                </a:solidFill>
                <a:latin typeface="Arial MT"/>
                <a:cs typeface="Arial MT"/>
              </a:rPr>
              <a:t>on Sep </a:t>
            </a:r>
            <a:r>
              <a:rPr dirty="0" sz="3200" spc="-5">
                <a:solidFill>
                  <a:srgbClr val="464648"/>
                </a:solidFill>
                <a:latin typeface="Arial MT"/>
                <a:cs typeface="Arial MT"/>
              </a:rPr>
              <a:t>2021 </a:t>
            </a:r>
            <a:r>
              <a:rPr dirty="0" sz="3200">
                <a:solidFill>
                  <a:srgbClr val="464648"/>
                </a:solidFill>
                <a:latin typeface="Arial MT"/>
                <a:cs typeface="Arial MT"/>
              </a:rPr>
              <a:t>to </a:t>
            </a:r>
            <a:r>
              <a:rPr dirty="0" sz="3200" spc="-5">
                <a:solidFill>
                  <a:srgbClr val="464648"/>
                </a:solidFill>
                <a:latin typeface="Arial MT"/>
                <a:cs typeface="Arial MT"/>
              </a:rPr>
              <a:t>all </a:t>
            </a:r>
            <a:r>
              <a:rPr dirty="0" sz="3200">
                <a:solidFill>
                  <a:srgbClr val="464648"/>
                </a:solidFill>
                <a:latin typeface="Arial MT"/>
                <a:cs typeface="Arial MT"/>
              </a:rPr>
              <a:t>our sales </a:t>
            </a:r>
            <a:r>
              <a:rPr dirty="0" sz="3200" spc="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3200" spc="-5">
                <a:solidFill>
                  <a:srgbClr val="464648"/>
                </a:solidFill>
                <a:latin typeface="Arial MT"/>
                <a:cs typeface="Arial MT"/>
              </a:rPr>
              <a:t>teams,</a:t>
            </a:r>
            <a:r>
              <a:rPr dirty="0" sz="3200" spc="-1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3200" spc="-5">
                <a:solidFill>
                  <a:srgbClr val="464648"/>
                </a:solidFill>
                <a:latin typeface="Arial MT"/>
                <a:cs typeface="Arial MT"/>
              </a:rPr>
              <a:t>distributors</a:t>
            </a:r>
            <a:r>
              <a:rPr dirty="0" sz="3200" spc="-2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3200" spc="-5">
                <a:solidFill>
                  <a:srgbClr val="464648"/>
                </a:solidFill>
                <a:latin typeface="Arial MT"/>
                <a:cs typeface="Arial MT"/>
              </a:rPr>
              <a:t>and</a:t>
            </a:r>
            <a:r>
              <a:rPr dirty="0" sz="3200" spc="-10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3200" spc="-5">
                <a:solidFill>
                  <a:srgbClr val="464648"/>
                </a:solidFill>
                <a:latin typeface="Arial MT"/>
                <a:cs typeface="Arial MT"/>
              </a:rPr>
              <a:t>business</a:t>
            </a:r>
            <a:r>
              <a:rPr dirty="0" sz="3200" spc="-15">
                <a:solidFill>
                  <a:srgbClr val="464648"/>
                </a:solidFill>
                <a:latin typeface="Arial MT"/>
                <a:cs typeface="Arial MT"/>
              </a:rPr>
              <a:t> </a:t>
            </a:r>
            <a:r>
              <a:rPr dirty="0" sz="3200" spc="-5">
                <a:solidFill>
                  <a:srgbClr val="464648"/>
                </a:solidFill>
                <a:latin typeface="Arial MT"/>
                <a:cs typeface="Arial MT"/>
              </a:rPr>
              <a:t>partners.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5370" y="931240"/>
            <a:ext cx="10811510" cy="834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300">
                <a:solidFill>
                  <a:srgbClr val="D20029"/>
                </a:solidFill>
                <a:latin typeface="Arial MT"/>
                <a:cs typeface="Arial MT"/>
              </a:rPr>
              <a:t>The</a:t>
            </a:r>
            <a:r>
              <a:rPr dirty="0" sz="5300" spc="-5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5300">
                <a:solidFill>
                  <a:srgbClr val="D20029"/>
                </a:solidFill>
                <a:latin typeface="Arial MT"/>
                <a:cs typeface="Arial MT"/>
              </a:rPr>
              <a:t>Product</a:t>
            </a:r>
            <a:r>
              <a:rPr dirty="0" sz="5300" spc="-25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5300">
                <a:solidFill>
                  <a:srgbClr val="D20029"/>
                </a:solidFill>
                <a:latin typeface="Arial MT"/>
                <a:cs typeface="Arial MT"/>
              </a:rPr>
              <a:t>Launch</a:t>
            </a:r>
            <a:r>
              <a:rPr dirty="0" sz="5300" spc="-5">
                <a:solidFill>
                  <a:srgbClr val="D20029"/>
                </a:solidFill>
                <a:latin typeface="Arial MT"/>
                <a:cs typeface="Arial MT"/>
              </a:rPr>
              <a:t> </a:t>
            </a:r>
            <a:r>
              <a:rPr dirty="0" sz="5300">
                <a:solidFill>
                  <a:srgbClr val="D20029"/>
                </a:solidFill>
                <a:latin typeface="Arial MT"/>
                <a:cs typeface="Arial MT"/>
              </a:rPr>
              <a:t>Announcement</a:t>
            </a:r>
            <a:endParaRPr sz="5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002895" cy="9756775"/>
          </a:xfrm>
          <a:custGeom>
            <a:avLst/>
            <a:gdLst/>
            <a:ahLst/>
            <a:cxnLst/>
            <a:rect l="l" t="t" r="r" b="b"/>
            <a:pathLst>
              <a:path w="13002895" h="9756775">
                <a:moveTo>
                  <a:pt x="13002768" y="0"/>
                </a:moveTo>
                <a:lnTo>
                  <a:pt x="0" y="0"/>
                </a:lnTo>
                <a:lnTo>
                  <a:pt x="0" y="9756648"/>
                </a:lnTo>
                <a:lnTo>
                  <a:pt x="13002768" y="9756648"/>
                </a:lnTo>
                <a:lnTo>
                  <a:pt x="13002768" y="0"/>
                </a:lnTo>
                <a:close/>
              </a:path>
            </a:pathLst>
          </a:custGeom>
          <a:solidFill>
            <a:srgbClr val="D2002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159" y="336803"/>
            <a:ext cx="1001268" cy="5486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211986" y="1457324"/>
            <a:ext cx="10658475" cy="12363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370455" marR="5080" indent="-2358390">
              <a:lnSpc>
                <a:spcPct val="100499"/>
              </a:lnSpc>
              <a:spcBef>
                <a:spcPts val="95"/>
              </a:spcBef>
            </a:pPr>
            <a:r>
              <a:rPr dirty="0" sz="3950" spc="10">
                <a:solidFill>
                  <a:srgbClr val="FFFFFF"/>
                </a:solidFill>
                <a:latin typeface="Arial MT"/>
                <a:cs typeface="Arial MT"/>
              </a:rPr>
              <a:t>Kindly</a:t>
            </a:r>
            <a:r>
              <a:rPr dirty="0" sz="39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950" spc="10">
                <a:solidFill>
                  <a:srgbClr val="FFFFFF"/>
                </a:solidFill>
                <a:latin typeface="Arial MT"/>
                <a:cs typeface="Arial MT"/>
              </a:rPr>
              <a:t>contact</a:t>
            </a:r>
            <a:r>
              <a:rPr dirty="0" sz="395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950" spc="10">
                <a:solidFill>
                  <a:srgbClr val="FFFFFF"/>
                </a:solidFill>
                <a:latin typeface="Arial MT"/>
                <a:cs typeface="Arial MT"/>
              </a:rPr>
              <a:t>our</a:t>
            </a:r>
            <a:r>
              <a:rPr dirty="0" sz="39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950" spc="10">
                <a:solidFill>
                  <a:srgbClr val="FFFFFF"/>
                </a:solidFill>
                <a:latin typeface="Arial MT"/>
                <a:cs typeface="Arial MT"/>
              </a:rPr>
              <a:t>customer</a:t>
            </a:r>
            <a:r>
              <a:rPr dirty="0" sz="39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950" spc="10">
                <a:solidFill>
                  <a:srgbClr val="FFFFFF"/>
                </a:solidFill>
                <a:latin typeface="Arial MT"/>
                <a:cs typeface="Arial MT"/>
              </a:rPr>
              <a:t>service</a:t>
            </a:r>
            <a:r>
              <a:rPr dirty="0" sz="3950" spc="5">
                <a:solidFill>
                  <a:srgbClr val="FFFFFF"/>
                </a:solidFill>
                <a:latin typeface="Arial MT"/>
                <a:cs typeface="Arial MT"/>
              </a:rPr>
              <a:t> in</a:t>
            </a:r>
            <a:r>
              <a:rPr dirty="0" sz="39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950" spc="10">
                <a:solidFill>
                  <a:srgbClr val="FFFFFF"/>
                </a:solidFill>
                <a:latin typeface="Arial MT"/>
                <a:cs typeface="Arial MT"/>
              </a:rPr>
              <a:t>Malaysia </a:t>
            </a:r>
            <a:r>
              <a:rPr dirty="0" sz="3950" spc="-108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950" spc="5">
                <a:solidFill>
                  <a:srgbClr val="FFFFFF"/>
                </a:solidFill>
                <a:latin typeface="Arial MT"/>
                <a:cs typeface="Arial MT"/>
              </a:rPr>
              <a:t>plant</a:t>
            </a:r>
            <a:r>
              <a:rPr dirty="0" sz="39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950" spc="5">
                <a:solidFill>
                  <a:srgbClr val="FFFFFF"/>
                </a:solidFill>
                <a:latin typeface="Arial MT"/>
                <a:cs typeface="Arial MT"/>
              </a:rPr>
              <a:t>for</a:t>
            </a:r>
            <a:r>
              <a:rPr dirty="0" sz="3950" spc="10">
                <a:solidFill>
                  <a:srgbClr val="FFFFFF"/>
                </a:solidFill>
                <a:latin typeface="Arial MT"/>
                <a:cs typeface="Arial MT"/>
              </a:rPr>
              <a:t> the</a:t>
            </a:r>
            <a:r>
              <a:rPr dirty="0" sz="3950" spc="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950" spc="10">
                <a:solidFill>
                  <a:srgbClr val="FFFFFF"/>
                </a:solidFill>
                <a:latin typeface="Arial MT"/>
                <a:cs typeface="Arial MT"/>
              </a:rPr>
              <a:t>TP</a:t>
            </a:r>
            <a:r>
              <a:rPr dirty="0" sz="395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950" spc="10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r>
              <a:rPr dirty="0" sz="39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950" spc="5">
                <a:solidFill>
                  <a:srgbClr val="FFFFFF"/>
                </a:solidFill>
                <a:latin typeface="Arial MT"/>
                <a:cs typeface="Arial MT"/>
              </a:rPr>
              <a:t>detail.</a:t>
            </a:r>
            <a:endParaRPr sz="3950">
              <a:latin typeface="Arial MT"/>
              <a:cs typeface="Arial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92710" marR="5080">
              <a:lnSpc>
                <a:spcPct val="100600"/>
              </a:lnSpc>
              <a:spcBef>
                <a:spcPts val="95"/>
              </a:spcBef>
            </a:pPr>
            <a:r>
              <a:rPr dirty="0" spc="15"/>
              <a:t>We</a:t>
            </a:r>
            <a:r>
              <a:rPr dirty="0"/>
              <a:t> </a:t>
            </a:r>
            <a:r>
              <a:rPr dirty="0" spc="10"/>
              <a:t>can</a:t>
            </a:r>
            <a:r>
              <a:rPr dirty="0"/>
              <a:t> </a:t>
            </a:r>
            <a:r>
              <a:rPr dirty="0" spc="10"/>
              <a:t>provide</a:t>
            </a:r>
            <a:r>
              <a:rPr dirty="0" spc="15"/>
              <a:t> </a:t>
            </a:r>
            <a:r>
              <a:rPr dirty="0" spc="10"/>
              <a:t>a</a:t>
            </a:r>
            <a:r>
              <a:rPr dirty="0"/>
              <a:t> </a:t>
            </a:r>
            <a:r>
              <a:rPr dirty="0" spc="10"/>
              <a:t>better</a:t>
            </a:r>
            <a:r>
              <a:rPr dirty="0" spc="-10"/>
              <a:t> </a:t>
            </a:r>
            <a:r>
              <a:rPr dirty="0" spc="10"/>
              <a:t>service</a:t>
            </a:r>
            <a:r>
              <a:rPr dirty="0" spc="5"/>
              <a:t> </a:t>
            </a:r>
            <a:r>
              <a:rPr dirty="0" spc="10"/>
              <a:t>to</a:t>
            </a:r>
            <a:r>
              <a:rPr dirty="0"/>
              <a:t> </a:t>
            </a:r>
            <a:r>
              <a:rPr dirty="0" spc="10"/>
              <a:t>you</a:t>
            </a:r>
            <a:r>
              <a:rPr dirty="0" spc="5"/>
              <a:t> if</a:t>
            </a:r>
            <a:r>
              <a:rPr dirty="0" spc="-10"/>
              <a:t> </a:t>
            </a:r>
            <a:r>
              <a:rPr dirty="0" spc="10"/>
              <a:t>you</a:t>
            </a:r>
            <a:r>
              <a:rPr dirty="0"/>
              <a:t> </a:t>
            </a:r>
            <a:r>
              <a:rPr dirty="0" spc="10"/>
              <a:t>can </a:t>
            </a:r>
            <a:r>
              <a:rPr dirty="0" spc="-1080"/>
              <a:t> </a:t>
            </a:r>
            <a:r>
              <a:rPr dirty="0" spc="5"/>
              <a:t>provide </a:t>
            </a:r>
            <a:r>
              <a:rPr dirty="0" spc="10"/>
              <a:t>us your sales forecast on the mentioned </a:t>
            </a:r>
            <a:r>
              <a:rPr dirty="0" spc="15"/>
              <a:t> </a:t>
            </a:r>
            <a:r>
              <a:rPr dirty="0" spc="10"/>
              <a:t>products promptly </a:t>
            </a:r>
            <a:r>
              <a:rPr dirty="0" spc="5"/>
              <a:t>to </a:t>
            </a:r>
            <a:r>
              <a:rPr dirty="0" spc="10"/>
              <a:t>mitigate the </a:t>
            </a:r>
            <a:r>
              <a:rPr dirty="0" spc="5"/>
              <a:t>long </a:t>
            </a:r>
            <a:r>
              <a:rPr dirty="0" spc="10"/>
              <a:t>delivery </a:t>
            </a:r>
            <a:r>
              <a:rPr dirty="0" spc="15"/>
              <a:t> </a:t>
            </a:r>
            <a:r>
              <a:rPr dirty="0" spc="5"/>
              <a:t>lead</a:t>
            </a:r>
            <a:r>
              <a:rPr dirty="0" spc="10"/>
              <a:t> time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616322" y="6728282"/>
            <a:ext cx="3709670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>
                <a:solidFill>
                  <a:srgbClr val="FFFFFF"/>
                </a:solidFill>
                <a:latin typeface="Arial MT"/>
                <a:cs typeface="Arial MT"/>
              </a:rPr>
              <a:t>Thank</a:t>
            </a:r>
            <a:r>
              <a:rPr dirty="0" sz="6000" spc="-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6000" spc="-10">
                <a:solidFill>
                  <a:srgbClr val="FFFFFF"/>
                </a:solidFill>
                <a:latin typeface="Arial MT"/>
                <a:cs typeface="Arial MT"/>
              </a:rPr>
              <a:t>You</a:t>
            </a:r>
            <a:endParaRPr sz="6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McGuire, Jerry</dc:creator>
  <dc:title>Brand Pyramid and  Tagline Development January 2017</dc:title>
  <dcterms:created xsi:type="dcterms:W3CDTF">2021-11-05T07:21:26Z</dcterms:created>
  <dcterms:modified xsi:type="dcterms:W3CDTF">2021-11-05T07:21:26Z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2021-09-27T00:00:00Z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2021-11-05T00:00:00Z</vt:filetime>
  </property>
</Properties>
</file>